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9" r:id="rId2"/>
    <p:sldId id="337" r:id="rId3"/>
    <p:sldId id="327" r:id="rId4"/>
    <p:sldId id="334" r:id="rId5"/>
    <p:sldId id="333" r:id="rId6"/>
    <p:sldId id="329" r:id="rId7"/>
    <p:sldId id="330" r:id="rId8"/>
    <p:sldId id="336" r:id="rId9"/>
    <p:sldId id="323" r:id="rId10"/>
    <p:sldId id="320" r:id="rId11"/>
    <p:sldId id="324" r:id="rId12"/>
    <p:sldId id="321" r:id="rId13"/>
    <p:sldId id="319" r:id="rId14"/>
    <p:sldId id="325" r:id="rId15"/>
    <p:sldId id="309" r:id="rId16"/>
    <p:sldId id="322" r:id="rId17"/>
    <p:sldId id="326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31" r:id="rId28"/>
    <p:sldId id="332" r:id="rId2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74" autoAdjust="0"/>
  </p:normalViewPr>
  <p:slideViewPr>
    <p:cSldViewPr>
      <p:cViewPr>
        <p:scale>
          <a:sx n="65" d="100"/>
          <a:sy n="65" d="100"/>
        </p:scale>
        <p:origin x="-571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71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FB2CC-F807-4287-BDFB-F6124D81DC1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7383E25-D9D0-4FFC-A0D1-53BB2CAB22D7}">
      <dgm:prSet phldrT="[Κείμενο]"/>
      <dgm:spPr/>
      <dgm:t>
        <a:bodyPr/>
        <a:lstStyle/>
        <a:p>
          <a:r>
            <a:rPr lang="el-GR" dirty="0" smtClean="0"/>
            <a:t>ΣΥΣΤΗΜΙΚΗ ΚΑΤΑΞΙΩΤΙΚΗ ΔΙΕΡΕΥΝΗΣΗ </a:t>
          </a:r>
          <a:endParaRPr lang="el-GR" dirty="0"/>
        </a:p>
      </dgm:t>
    </dgm:pt>
    <dgm:pt modelId="{926964F8-883F-4FB9-97D7-4AC739551B2F}" type="parTrans" cxnId="{174D1CBC-0C6F-4795-91AD-B1EBCB22FBB8}">
      <dgm:prSet/>
      <dgm:spPr/>
      <dgm:t>
        <a:bodyPr/>
        <a:lstStyle/>
        <a:p>
          <a:endParaRPr lang="el-GR"/>
        </a:p>
      </dgm:t>
    </dgm:pt>
    <dgm:pt modelId="{959EF0DE-4384-43DA-99B2-EA61B5FA8F7B}" type="sibTrans" cxnId="{174D1CBC-0C6F-4795-91AD-B1EBCB22FBB8}">
      <dgm:prSet/>
      <dgm:spPr/>
      <dgm:t>
        <a:bodyPr/>
        <a:lstStyle/>
        <a:p>
          <a:endParaRPr lang="el-GR"/>
        </a:p>
      </dgm:t>
    </dgm:pt>
    <dgm:pt modelId="{759B59FD-8130-44A2-A52E-8737B2C7BBD3}">
      <dgm:prSet phldrT="[Κείμενο]" custT="1"/>
      <dgm:spPr/>
      <dgm:t>
        <a:bodyPr/>
        <a:lstStyle/>
        <a:p>
          <a:r>
            <a:rPr lang="el-GR" sz="1200" b="1" dirty="0" smtClean="0"/>
            <a:t>Β. ΟΝΕΙΡΟ                          Πρόσκληση για σύνδεση με τις επιθυμίες, τις ανάγκες και τα όνειρα για το μέλλον </a:t>
          </a:r>
          <a:endParaRPr lang="el-GR" sz="1200" b="1" dirty="0"/>
        </a:p>
      </dgm:t>
    </dgm:pt>
    <dgm:pt modelId="{BEA2C18B-50D0-4FF5-9F1F-6AB08230E66B}" type="parTrans" cxnId="{0B8FDA51-697B-48FE-BD4F-4A58AD7509F5}">
      <dgm:prSet/>
      <dgm:spPr/>
      <dgm:t>
        <a:bodyPr/>
        <a:lstStyle/>
        <a:p>
          <a:endParaRPr lang="el-GR"/>
        </a:p>
      </dgm:t>
    </dgm:pt>
    <dgm:pt modelId="{BDEFE879-F2C8-49F4-9CE5-900864924441}" type="sibTrans" cxnId="{0B8FDA51-697B-48FE-BD4F-4A58AD7509F5}">
      <dgm:prSet/>
      <dgm:spPr/>
      <dgm:t>
        <a:bodyPr/>
        <a:lstStyle/>
        <a:p>
          <a:endParaRPr lang="el-GR"/>
        </a:p>
      </dgm:t>
    </dgm:pt>
    <dgm:pt modelId="{B8FBDB03-84A6-45F4-892D-ABACFCD95F5D}">
      <dgm:prSet phldrT="[Κείμενο]" custT="1"/>
      <dgm:spPr/>
      <dgm:t>
        <a:bodyPr/>
        <a:lstStyle/>
        <a:p>
          <a:r>
            <a:rPr lang="el-GR" sz="1200" b="1" dirty="0" smtClean="0"/>
            <a:t>Γ. ΣΧΕΔΙΑΣΜΟΣ             Αποτύπωση ενός δημιουργικού σχεδιασμού για την οργάνωση των βημάτων  και των απαιτούμενων αλλαγών που θα οδηγήσουν στο επιθυμητό μέλλον</a:t>
          </a:r>
          <a:endParaRPr lang="el-GR" sz="1200" dirty="0"/>
        </a:p>
      </dgm:t>
    </dgm:pt>
    <dgm:pt modelId="{5DFDEFC0-4D39-48FD-A8A3-91AFAB64FF05}" type="parTrans" cxnId="{5BA8F2E7-F470-419E-BA55-898F04FE2D0B}">
      <dgm:prSet/>
      <dgm:spPr/>
      <dgm:t>
        <a:bodyPr/>
        <a:lstStyle/>
        <a:p>
          <a:endParaRPr lang="el-GR"/>
        </a:p>
      </dgm:t>
    </dgm:pt>
    <dgm:pt modelId="{D14B487A-2E7C-43B7-A9D4-2EBE984590C6}" type="sibTrans" cxnId="{5BA8F2E7-F470-419E-BA55-898F04FE2D0B}">
      <dgm:prSet/>
      <dgm:spPr/>
      <dgm:t>
        <a:bodyPr/>
        <a:lstStyle/>
        <a:p>
          <a:endParaRPr lang="el-GR"/>
        </a:p>
      </dgm:t>
    </dgm:pt>
    <dgm:pt modelId="{0C95A5BB-6467-49BA-94B9-3F76EB1332B6}">
      <dgm:prSet custT="1"/>
      <dgm:spPr/>
      <dgm:t>
        <a:bodyPr/>
        <a:lstStyle/>
        <a:p>
          <a:r>
            <a:rPr lang="el-GR" sz="1200" b="1" dirty="0" smtClean="0"/>
            <a:t>Α. ΑΝΑΚΑΛΥΨΗ Διερεύνηση και εστίαση στις ικανότητες, τις αξίες και τα αποθέματα </a:t>
          </a:r>
          <a:endParaRPr lang="el-GR" sz="1200" b="1" dirty="0"/>
        </a:p>
      </dgm:t>
    </dgm:pt>
    <dgm:pt modelId="{D0B1DB59-A27E-4985-B881-58D13351E381}" type="parTrans" cxnId="{3E6DE365-85B2-4C0F-907D-44F1F54DAD37}">
      <dgm:prSet/>
      <dgm:spPr/>
      <dgm:t>
        <a:bodyPr/>
        <a:lstStyle/>
        <a:p>
          <a:endParaRPr lang="el-GR"/>
        </a:p>
      </dgm:t>
    </dgm:pt>
    <dgm:pt modelId="{39CB45B1-D6FC-441F-ACA9-D1B56D22AC67}" type="sibTrans" cxnId="{3E6DE365-85B2-4C0F-907D-44F1F54DAD37}">
      <dgm:prSet/>
      <dgm:spPr/>
      <dgm:t>
        <a:bodyPr/>
        <a:lstStyle/>
        <a:p>
          <a:endParaRPr lang="el-GR"/>
        </a:p>
      </dgm:t>
    </dgm:pt>
    <dgm:pt modelId="{9DA8E759-62C5-42A4-A832-3B6559D6E7CB}">
      <dgm:prSet custT="1"/>
      <dgm:spPr/>
      <dgm:t>
        <a:bodyPr/>
        <a:lstStyle/>
        <a:p>
          <a:r>
            <a:rPr lang="el-GR" sz="1200" b="1" dirty="0" smtClean="0"/>
            <a:t>Δ.ΥΛΟΠΟΙΗΣΗ Ανάληψη άμεσων δράσεων για  την υλοποίηση των βημάτων που προβλέπονται στον σχεδιασμό </a:t>
          </a:r>
          <a:endParaRPr lang="el-GR" sz="1200" b="1" dirty="0"/>
        </a:p>
      </dgm:t>
    </dgm:pt>
    <dgm:pt modelId="{B6D37524-A433-482B-9F40-B001F7360272}" type="parTrans" cxnId="{73F4E02B-A9F1-478B-AE89-932F1FBB5EC7}">
      <dgm:prSet/>
      <dgm:spPr/>
      <dgm:t>
        <a:bodyPr/>
        <a:lstStyle/>
        <a:p>
          <a:endParaRPr lang="el-GR"/>
        </a:p>
      </dgm:t>
    </dgm:pt>
    <dgm:pt modelId="{0FBBAC57-9FC0-4B6E-8DB1-E0F3516CC2CB}" type="sibTrans" cxnId="{73F4E02B-A9F1-478B-AE89-932F1FBB5EC7}">
      <dgm:prSet/>
      <dgm:spPr/>
      <dgm:t>
        <a:bodyPr/>
        <a:lstStyle/>
        <a:p>
          <a:endParaRPr lang="el-GR"/>
        </a:p>
      </dgm:t>
    </dgm:pt>
    <dgm:pt modelId="{779F32FE-11BE-45F3-ADEC-DBDFC7CF2FCE}" type="pres">
      <dgm:prSet presAssocID="{C0FFB2CC-F807-4287-BDFB-F6124D81DC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C9FE989-2081-441B-9F1A-EC3133D9879A}" type="pres">
      <dgm:prSet presAssocID="{47383E25-D9D0-4FFC-A0D1-53BB2CAB22D7}" presName="centerShape" presStyleLbl="node0" presStyleIdx="0" presStyleCnt="1" custScaleX="87247" custScaleY="75310"/>
      <dgm:spPr/>
      <dgm:t>
        <a:bodyPr/>
        <a:lstStyle/>
        <a:p>
          <a:endParaRPr lang="el-GR"/>
        </a:p>
      </dgm:t>
    </dgm:pt>
    <dgm:pt modelId="{BBFE5B62-3B48-4081-BF11-4788D2889874}" type="pres">
      <dgm:prSet presAssocID="{0C95A5BB-6467-49BA-94B9-3F76EB1332B6}" presName="node" presStyleLbl="node1" presStyleIdx="0" presStyleCnt="4" custScaleX="12584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3EF6528-5AAE-4089-B9D7-064A817B1EC4}" type="pres">
      <dgm:prSet presAssocID="{0C95A5BB-6467-49BA-94B9-3F76EB1332B6}" presName="dummy" presStyleCnt="0"/>
      <dgm:spPr/>
    </dgm:pt>
    <dgm:pt modelId="{1BEF66CE-DBD8-4E4B-808E-05ED3F689F59}" type="pres">
      <dgm:prSet presAssocID="{39CB45B1-D6FC-441F-ACA9-D1B56D22AC67}" presName="sibTrans" presStyleLbl="sibTrans2D1" presStyleIdx="0" presStyleCnt="4"/>
      <dgm:spPr/>
      <dgm:t>
        <a:bodyPr/>
        <a:lstStyle/>
        <a:p>
          <a:endParaRPr lang="el-GR"/>
        </a:p>
      </dgm:t>
    </dgm:pt>
    <dgm:pt modelId="{2863FFA6-33F4-4373-8325-091721375C73}" type="pres">
      <dgm:prSet presAssocID="{759B59FD-8130-44A2-A52E-8737B2C7BBD3}" presName="node" presStyleLbl="node1" presStyleIdx="1" presStyleCnt="4" custScaleX="150143" custRadScaleRad="98097" custRadScaleInc="159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604FF5-C7F7-4A8D-97CB-0B4E1BA8E06F}" type="pres">
      <dgm:prSet presAssocID="{759B59FD-8130-44A2-A52E-8737B2C7BBD3}" presName="dummy" presStyleCnt="0"/>
      <dgm:spPr/>
    </dgm:pt>
    <dgm:pt modelId="{F147AE67-EEA1-45DB-88B4-2EBC1ECF06AA}" type="pres">
      <dgm:prSet presAssocID="{BDEFE879-F2C8-49F4-9CE5-900864924441}" presName="sibTrans" presStyleLbl="sibTrans2D1" presStyleIdx="1" presStyleCnt="4"/>
      <dgm:spPr/>
      <dgm:t>
        <a:bodyPr/>
        <a:lstStyle/>
        <a:p>
          <a:endParaRPr lang="el-GR"/>
        </a:p>
      </dgm:t>
    </dgm:pt>
    <dgm:pt modelId="{62F05982-65F9-48C7-A5F4-0A2650DE403A}" type="pres">
      <dgm:prSet presAssocID="{B8FBDB03-84A6-45F4-892D-ABACFCD95F5D}" presName="node" presStyleLbl="node1" presStyleIdx="2" presStyleCnt="4" custScaleX="223741" custScaleY="11717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3348FD6-9EB5-43E7-BC1A-96515E38DC1B}" type="pres">
      <dgm:prSet presAssocID="{B8FBDB03-84A6-45F4-892D-ABACFCD95F5D}" presName="dummy" presStyleCnt="0"/>
      <dgm:spPr/>
    </dgm:pt>
    <dgm:pt modelId="{61429BFD-7E8E-49BA-823C-9C5C3F25821C}" type="pres">
      <dgm:prSet presAssocID="{D14B487A-2E7C-43B7-A9D4-2EBE984590C6}" presName="sibTrans" presStyleLbl="sibTrans2D1" presStyleIdx="2" presStyleCnt="4"/>
      <dgm:spPr/>
      <dgm:t>
        <a:bodyPr/>
        <a:lstStyle/>
        <a:p>
          <a:endParaRPr lang="el-GR"/>
        </a:p>
      </dgm:t>
    </dgm:pt>
    <dgm:pt modelId="{93BBFA01-DEE1-41E2-A34E-B55FEB2C91B0}" type="pres">
      <dgm:prSet presAssocID="{9DA8E759-62C5-42A4-A832-3B6559D6E7CB}" presName="node" presStyleLbl="node1" presStyleIdx="3" presStyleCnt="4" custScaleX="15910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5706B6-F42E-4358-B298-9AD6B4FED4BF}" type="pres">
      <dgm:prSet presAssocID="{9DA8E759-62C5-42A4-A832-3B6559D6E7CB}" presName="dummy" presStyleCnt="0"/>
      <dgm:spPr/>
    </dgm:pt>
    <dgm:pt modelId="{BD630851-260A-40F9-9014-3B02EC8D74E0}" type="pres">
      <dgm:prSet presAssocID="{0FBBAC57-9FC0-4B6E-8DB1-E0F3516CC2CB}" presName="sibTrans" presStyleLbl="sibTrans2D1" presStyleIdx="3" presStyleCnt="4"/>
      <dgm:spPr/>
      <dgm:t>
        <a:bodyPr/>
        <a:lstStyle/>
        <a:p>
          <a:endParaRPr lang="el-GR"/>
        </a:p>
      </dgm:t>
    </dgm:pt>
  </dgm:ptLst>
  <dgm:cxnLst>
    <dgm:cxn modelId="{54E04F95-35E5-402C-B8AC-806E79D54F4C}" type="presOf" srcId="{C0FFB2CC-F807-4287-BDFB-F6124D81DC11}" destId="{779F32FE-11BE-45F3-ADEC-DBDFC7CF2FCE}" srcOrd="0" destOrd="0" presId="urn:microsoft.com/office/officeart/2005/8/layout/radial6"/>
    <dgm:cxn modelId="{21D9EEC7-0997-495C-A44C-E905C531A2DD}" type="presOf" srcId="{0C95A5BB-6467-49BA-94B9-3F76EB1332B6}" destId="{BBFE5B62-3B48-4081-BF11-4788D2889874}" srcOrd="0" destOrd="0" presId="urn:microsoft.com/office/officeart/2005/8/layout/radial6"/>
    <dgm:cxn modelId="{174D1CBC-0C6F-4795-91AD-B1EBCB22FBB8}" srcId="{C0FFB2CC-F807-4287-BDFB-F6124D81DC11}" destId="{47383E25-D9D0-4FFC-A0D1-53BB2CAB22D7}" srcOrd="0" destOrd="0" parTransId="{926964F8-883F-4FB9-97D7-4AC739551B2F}" sibTransId="{959EF0DE-4384-43DA-99B2-EA61B5FA8F7B}"/>
    <dgm:cxn modelId="{0B8FDA51-697B-48FE-BD4F-4A58AD7509F5}" srcId="{47383E25-D9D0-4FFC-A0D1-53BB2CAB22D7}" destId="{759B59FD-8130-44A2-A52E-8737B2C7BBD3}" srcOrd="1" destOrd="0" parTransId="{BEA2C18B-50D0-4FF5-9F1F-6AB08230E66B}" sibTransId="{BDEFE879-F2C8-49F4-9CE5-900864924441}"/>
    <dgm:cxn modelId="{3B58F791-CD6C-4BEC-BCD7-67E66C35A321}" type="presOf" srcId="{9DA8E759-62C5-42A4-A832-3B6559D6E7CB}" destId="{93BBFA01-DEE1-41E2-A34E-B55FEB2C91B0}" srcOrd="0" destOrd="0" presId="urn:microsoft.com/office/officeart/2005/8/layout/radial6"/>
    <dgm:cxn modelId="{0833DA71-BC9B-4EFF-A7DE-FC37B2D43ABB}" type="presOf" srcId="{BDEFE879-F2C8-49F4-9CE5-900864924441}" destId="{F147AE67-EEA1-45DB-88B4-2EBC1ECF06AA}" srcOrd="0" destOrd="0" presId="urn:microsoft.com/office/officeart/2005/8/layout/radial6"/>
    <dgm:cxn modelId="{AB7A3D88-F77F-407D-B813-CFADA2BA276A}" type="presOf" srcId="{39CB45B1-D6FC-441F-ACA9-D1B56D22AC67}" destId="{1BEF66CE-DBD8-4E4B-808E-05ED3F689F59}" srcOrd="0" destOrd="0" presId="urn:microsoft.com/office/officeart/2005/8/layout/radial6"/>
    <dgm:cxn modelId="{CC0C49F2-FBCE-48CA-8502-ED64DEF1FB5D}" type="presOf" srcId="{759B59FD-8130-44A2-A52E-8737B2C7BBD3}" destId="{2863FFA6-33F4-4373-8325-091721375C73}" srcOrd="0" destOrd="0" presId="urn:microsoft.com/office/officeart/2005/8/layout/radial6"/>
    <dgm:cxn modelId="{4089AF75-5074-46B0-A021-5F8BE6E43213}" type="presOf" srcId="{D14B487A-2E7C-43B7-A9D4-2EBE984590C6}" destId="{61429BFD-7E8E-49BA-823C-9C5C3F25821C}" srcOrd="0" destOrd="0" presId="urn:microsoft.com/office/officeart/2005/8/layout/radial6"/>
    <dgm:cxn modelId="{73F4E02B-A9F1-478B-AE89-932F1FBB5EC7}" srcId="{47383E25-D9D0-4FFC-A0D1-53BB2CAB22D7}" destId="{9DA8E759-62C5-42A4-A832-3B6559D6E7CB}" srcOrd="3" destOrd="0" parTransId="{B6D37524-A433-482B-9F40-B001F7360272}" sibTransId="{0FBBAC57-9FC0-4B6E-8DB1-E0F3516CC2CB}"/>
    <dgm:cxn modelId="{4DF368C3-B150-45F0-8F3C-36DEB3BD345B}" type="presOf" srcId="{B8FBDB03-84A6-45F4-892D-ABACFCD95F5D}" destId="{62F05982-65F9-48C7-A5F4-0A2650DE403A}" srcOrd="0" destOrd="0" presId="urn:microsoft.com/office/officeart/2005/8/layout/radial6"/>
    <dgm:cxn modelId="{D918CD1B-24FE-4D60-91AA-197E3965BCDF}" type="presOf" srcId="{47383E25-D9D0-4FFC-A0D1-53BB2CAB22D7}" destId="{5C9FE989-2081-441B-9F1A-EC3133D9879A}" srcOrd="0" destOrd="0" presId="urn:microsoft.com/office/officeart/2005/8/layout/radial6"/>
    <dgm:cxn modelId="{3E6DE365-85B2-4C0F-907D-44F1F54DAD37}" srcId="{47383E25-D9D0-4FFC-A0D1-53BB2CAB22D7}" destId="{0C95A5BB-6467-49BA-94B9-3F76EB1332B6}" srcOrd="0" destOrd="0" parTransId="{D0B1DB59-A27E-4985-B881-58D13351E381}" sibTransId="{39CB45B1-D6FC-441F-ACA9-D1B56D22AC67}"/>
    <dgm:cxn modelId="{5BA8F2E7-F470-419E-BA55-898F04FE2D0B}" srcId="{47383E25-D9D0-4FFC-A0D1-53BB2CAB22D7}" destId="{B8FBDB03-84A6-45F4-892D-ABACFCD95F5D}" srcOrd="2" destOrd="0" parTransId="{5DFDEFC0-4D39-48FD-A8A3-91AFAB64FF05}" sibTransId="{D14B487A-2E7C-43B7-A9D4-2EBE984590C6}"/>
    <dgm:cxn modelId="{CF372390-1D83-43D2-8C31-E4A224A47982}" type="presOf" srcId="{0FBBAC57-9FC0-4B6E-8DB1-E0F3516CC2CB}" destId="{BD630851-260A-40F9-9014-3B02EC8D74E0}" srcOrd="0" destOrd="0" presId="urn:microsoft.com/office/officeart/2005/8/layout/radial6"/>
    <dgm:cxn modelId="{934716DA-B2D3-4E3A-9F7C-E0FC16B55D25}" type="presParOf" srcId="{779F32FE-11BE-45F3-ADEC-DBDFC7CF2FCE}" destId="{5C9FE989-2081-441B-9F1A-EC3133D9879A}" srcOrd="0" destOrd="0" presId="urn:microsoft.com/office/officeart/2005/8/layout/radial6"/>
    <dgm:cxn modelId="{EB2D0D87-77CE-4070-9E8F-55575744F2BA}" type="presParOf" srcId="{779F32FE-11BE-45F3-ADEC-DBDFC7CF2FCE}" destId="{BBFE5B62-3B48-4081-BF11-4788D2889874}" srcOrd="1" destOrd="0" presId="urn:microsoft.com/office/officeart/2005/8/layout/radial6"/>
    <dgm:cxn modelId="{A33248F2-B93E-488A-96E4-35A494827826}" type="presParOf" srcId="{779F32FE-11BE-45F3-ADEC-DBDFC7CF2FCE}" destId="{83EF6528-5AAE-4089-B9D7-064A817B1EC4}" srcOrd="2" destOrd="0" presId="urn:microsoft.com/office/officeart/2005/8/layout/radial6"/>
    <dgm:cxn modelId="{804B6513-A093-4B38-8EB1-22D5AE246A81}" type="presParOf" srcId="{779F32FE-11BE-45F3-ADEC-DBDFC7CF2FCE}" destId="{1BEF66CE-DBD8-4E4B-808E-05ED3F689F59}" srcOrd="3" destOrd="0" presId="urn:microsoft.com/office/officeart/2005/8/layout/radial6"/>
    <dgm:cxn modelId="{A24AA1FB-85E3-4E33-895B-6AE27A0F6F56}" type="presParOf" srcId="{779F32FE-11BE-45F3-ADEC-DBDFC7CF2FCE}" destId="{2863FFA6-33F4-4373-8325-091721375C73}" srcOrd="4" destOrd="0" presId="urn:microsoft.com/office/officeart/2005/8/layout/radial6"/>
    <dgm:cxn modelId="{0FEEA615-76FE-4682-BD43-438E1B091504}" type="presParOf" srcId="{779F32FE-11BE-45F3-ADEC-DBDFC7CF2FCE}" destId="{FC604FF5-C7F7-4A8D-97CB-0B4E1BA8E06F}" srcOrd="5" destOrd="0" presId="urn:microsoft.com/office/officeart/2005/8/layout/radial6"/>
    <dgm:cxn modelId="{8CA1F9B0-D670-4ECE-AD63-EED97955429C}" type="presParOf" srcId="{779F32FE-11BE-45F3-ADEC-DBDFC7CF2FCE}" destId="{F147AE67-EEA1-45DB-88B4-2EBC1ECF06AA}" srcOrd="6" destOrd="0" presId="urn:microsoft.com/office/officeart/2005/8/layout/radial6"/>
    <dgm:cxn modelId="{A4994D42-D1DD-455D-9023-1A7747F9C218}" type="presParOf" srcId="{779F32FE-11BE-45F3-ADEC-DBDFC7CF2FCE}" destId="{62F05982-65F9-48C7-A5F4-0A2650DE403A}" srcOrd="7" destOrd="0" presId="urn:microsoft.com/office/officeart/2005/8/layout/radial6"/>
    <dgm:cxn modelId="{2390A60D-3854-442C-9C14-AD72B264313E}" type="presParOf" srcId="{779F32FE-11BE-45F3-ADEC-DBDFC7CF2FCE}" destId="{83348FD6-9EB5-43E7-BC1A-96515E38DC1B}" srcOrd="8" destOrd="0" presId="urn:microsoft.com/office/officeart/2005/8/layout/radial6"/>
    <dgm:cxn modelId="{B07FAA67-5C0B-4206-869B-FB730985C203}" type="presParOf" srcId="{779F32FE-11BE-45F3-ADEC-DBDFC7CF2FCE}" destId="{61429BFD-7E8E-49BA-823C-9C5C3F25821C}" srcOrd="9" destOrd="0" presId="urn:microsoft.com/office/officeart/2005/8/layout/radial6"/>
    <dgm:cxn modelId="{7B638B7B-7EBC-4B2E-9DC5-6BD5B0E09871}" type="presParOf" srcId="{779F32FE-11BE-45F3-ADEC-DBDFC7CF2FCE}" destId="{93BBFA01-DEE1-41E2-A34E-B55FEB2C91B0}" srcOrd="10" destOrd="0" presId="urn:microsoft.com/office/officeart/2005/8/layout/radial6"/>
    <dgm:cxn modelId="{694388A0-20D7-4E6D-A8C7-D9DAEB9BE1B2}" type="presParOf" srcId="{779F32FE-11BE-45F3-ADEC-DBDFC7CF2FCE}" destId="{F15706B6-F42E-4358-B298-9AD6B4FED4BF}" srcOrd="11" destOrd="0" presId="urn:microsoft.com/office/officeart/2005/8/layout/radial6"/>
    <dgm:cxn modelId="{3A9638F2-AF0D-4C56-B4BF-00FB4F7C1673}" type="presParOf" srcId="{779F32FE-11BE-45F3-ADEC-DBDFC7CF2FCE}" destId="{BD630851-260A-40F9-9014-3B02EC8D74E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Διαφάνεια τίτλου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Σύγκριση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Μόνο τίτλος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Περιεχόμενο με λεζάντα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Εικόνα με λεζάντα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Τίτλος και Κατακόρυφο κείμενο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Κατακόρυφος τίτλος και Κείμενο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l-G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l-G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l-GR" sz="4000" b="1" dirty="0" smtClean="0">
                <a:solidFill>
                  <a:schemeClr val="bg2">
                    <a:lumMod val="50000"/>
                  </a:schemeClr>
                </a:solidFill>
              </a:rPr>
              <a:t>Γκότσης Ηλίας 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l-GR" sz="4000" b="1" dirty="0" smtClean="0">
                <a:solidFill>
                  <a:schemeClr val="bg2">
                    <a:lumMod val="50000"/>
                  </a:schemeClr>
                </a:solidFill>
              </a:rPr>
              <a:t>Κοινωνιολόγος-Συστημικός Ψυχοθεραπευτής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l-GR" sz="4000" b="1" dirty="0" smtClean="0">
                <a:solidFill>
                  <a:schemeClr val="bg2">
                    <a:lumMod val="50000"/>
                  </a:schemeClr>
                </a:solidFill>
              </a:rPr>
              <a:t>Προϊστάμενος Τμήματος Εκπαίδευσης και Ανάπτυξης Ανθρώπινου Δυναμικού ΟΚΑΝΑ</a:t>
            </a:r>
            <a:endParaRPr lang="el-GR" sz="4400" b="1" dirty="0" smtClean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sz="4000" b="1" u="sng" dirty="0" smtClean="0">
                <a:solidFill>
                  <a:srgbClr val="FF0000"/>
                </a:solidFill>
              </a:rPr>
              <a:t>Συνεργατική μάθηση ομοτίμων.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sz="3600" b="1" u="sng" dirty="0" smtClean="0">
                <a:solidFill>
                  <a:schemeClr val="bg2">
                    <a:lumMod val="50000"/>
                  </a:schemeClr>
                </a:solidFill>
              </a:rPr>
              <a:t>Σύνδεση μέσα από το μοίρασμα  ιστοριών αξιοπρέπειας, καταξίωσης και δημιουργικότητας </a:t>
            </a:r>
            <a:endParaRPr lang="el-GR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bg2">
                    <a:lumMod val="50000"/>
                  </a:schemeClr>
                </a:solidFill>
              </a:rPr>
              <a:t> Η Καταξιωτική εμπειρία μπορεί να αφορά σε αμιγώς εκπαιδευτικές πρακτικές, ή σε δημιουργικές και εναλλακτικές παρεμβάσεις ή ενδεχομένως σε μια διαχείριση κρίσης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sz="4000" b="1" u="sng" dirty="0" smtClean="0">
                <a:solidFill>
                  <a:srgbClr val="FF0000"/>
                </a:solidFill>
              </a:rPr>
              <a:t>Συνεργατική μάθηση ομοτίμων.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endParaRPr lang="el-GR" sz="4000" b="1" u="sng" dirty="0" smtClean="0">
              <a:solidFill>
                <a:srgbClr val="FF0000"/>
              </a:solidFill>
            </a:endParaRP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sz="4000" b="1" u="sng" dirty="0" smtClean="0">
                <a:solidFill>
                  <a:srgbClr val="C00000"/>
                </a:solidFill>
              </a:rPr>
              <a:t>Αναζητώντας μια εμπειρία Καταξίωσης: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endParaRPr lang="el-GR" b="1" u="sng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 Ένα παράδειγμα Καταξιωτικής ερώτησης θα ήταν το εξής:  «ποια ήταν η καλύτερη εκπαιδευτική εμπειρία  που είχες ως δάσκαλος, από την οποία να προκύπτουν οι ικανότητες ή οι αξίες σου;»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sz="4000" b="1" u="sng" dirty="0" smtClean="0">
                <a:solidFill>
                  <a:srgbClr val="FF0000"/>
                </a:solidFill>
              </a:rPr>
              <a:t>Συνεργατική μάθηση ομοτίμων.</a:t>
            </a:r>
          </a:p>
          <a:p>
            <a:pPr lv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sz="2800" b="1" u="sng" dirty="0" smtClean="0">
                <a:solidFill>
                  <a:srgbClr val="C00000"/>
                </a:solidFill>
              </a:rPr>
              <a:t>Οι ερωτήσεις προσκαλούν στην ανάδυση και την δημιουργία καινούργιων  πραγματικοτήτων</a:t>
            </a:r>
          </a:p>
          <a:p>
            <a:pPr lv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endParaRPr lang="el-GR" sz="2800" b="1" u="sng" dirty="0" smtClean="0">
              <a:solidFill>
                <a:srgbClr val="C00000"/>
              </a:solidFill>
            </a:endParaRP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Μια Καταξιωτική  Ερώτηση δημιουργεί την δυνατότητα να παραχθεί μια αφήγηση στην οποία θα ξεδιπλωθούν  εμπειρίες που αφορούν σε καλές παιδαγωγικές  πρακτικές   ή πρακτικές που αφορούν σε διαχείριση κρίσεων.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u="sng" dirty="0" smtClean="0">
                <a:solidFill>
                  <a:srgbClr val="C00000"/>
                </a:solidFill>
              </a:rPr>
              <a:t>Δημιουργία πλαισίων ασφάλειας και υποστήριξης  στη σχολική κοινότητα</a:t>
            </a:r>
            <a:endParaRPr lang="el-GR" u="sng" dirty="0" smtClean="0">
              <a:solidFill>
                <a:srgbClr val="C00000"/>
              </a:solidFill>
            </a:endParaRP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Μια  εναλλακτική αφήγηση προτάσσει  την υιοθέτηση μιας καταφατικής γλώσσας, που προσκαλεί να σκεφτούμε με όρους έξω από το πρόβλημα</a:t>
            </a:r>
            <a:endParaRPr lang="el-GR" sz="2800" b="1" dirty="0" smtClean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u="sng" dirty="0" smtClean="0">
                <a:solidFill>
                  <a:srgbClr val="C00000"/>
                </a:solidFill>
              </a:rPr>
              <a:t>Δημιουργία πλαισίων ασφάλειας και υποστήριξης  στη σχολική κοινότητα</a:t>
            </a:r>
            <a:endParaRPr lang="el-GR" u="sng" dirty="0" smtClean="0">
              <a:solidFill>
                <a:srgbClr val="C00000"/>
              </a:solidFill>
            </a:endParaRP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Και….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παράλληλα μας προσκαλεί στην υιοθέτηση  συνεργατικών  και αφηγηματικών   πρακτικών που διευκολύνουν την δημιουργία δεσμών  </a:t>
            </a:r>
            <a:r>
              <a:rPr lang="el-GR" sz="2800" b="1" dirty="0" smtClean="0">
                <a:solidFill>
                  <a:schemeClr val="tx1"/>
                </a:solidFill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sz="4000" b="1" u="sng" dirty="0" smtClean="0">
                <a:solidFill>
                  <a:srgbClr val="C00000"/>
                </a:solidFill>
              </a:rPr>
              <a:t>Δημιουργία πλαισίων ασφάλειας και υποστήριξης  στη σχολική κοινότητα</a:t>
            </a: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  <a:p>
            <a:pPr lvl="0"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Το μοίρασμα και η δουλειά σε μικρές ομάδες ,  η βιωματική γνώση αυξάνει τις πιθανότητες συνεργασίας και διευκολύνει την συνεργατικότητα στην σχολική κοινότητα. </a:t>
            </a: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sz="4000" b="1" u="sng" dirty="0" smtClean="0">
                <a:solidFill>
                  <a:srgbClr val="C00000"/>
                </a:solidFill>
              </a:rPr>
              <a:t>Δημιουργία πλαισίων ασφάλειας και υποστήριξης  στη σχολική κοινότητα</a:t>
            </a: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  <a:p>
            <a:pPr lvl="0"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Η συν-κατασκευή νοήματος, η αίσθηση μιας   κοινής ταυτότητας είναι σημαντικός παράγοντας για την δημιουργία ενός πλαισίου ασφάλειας και συναισθηματικής </a:t>
            </a:r>
            <a:r>
              <a:rPr lang="el-GR" b="1" dirty="0" err="1" smtClean="0">
                <a:solidFill>
                  <a:schemeClr val="tx1"/>
                </a:solidFill>
              </a:rPr>
              <a:t>αλληλο</a:t>
            </a:r>
            <a:r>
              <a:rPr lang="el-GR" b="1" dirty="0" smtClean="0">
                <a:solidFill>
                  <a:schemeClr val="tx1"/>
                </a:solidFill>
              </a:rPr>
              <a:t>- υποστήριξης</a:t>
            </a:r>
            <a:endParaRPr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sz="4000" b="1" u="sng" dirty="0" smtClean="0">
                <a:solidFill>
                  <a:srgbClr val="C00000"/>
                </a:solidFill>
              </a:rPr>
              <a:t>Δημιουργία πλαισίων ασφάλειας και υποστήριξης  στη σχολική κοινότητα</a:t>
            </a: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  <a:p>
            <a:pPr lvl="0"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Η σύνδεση των μαθητών με τις ικανότητες, τα ταλέντα, τις αξίες και τα αποθέματα ενισχύει την αυτοεκτίμηση και την σύνδεση με προσωπικούς στόχους </a:t>
            </a:r>
            <a:endParaRPr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u="sng" dirty="0" smtClean="0">
                <a:solidFill>
                  <a:srgbClr val="C00000"/>
                </a:solidFill>
              </a:rPr>
              <a:t>Δημιουργία πλαισίων ασφάλειας και υποστήριξης </a:t>
            </a:r>
          </a:p>
          <a:p>
            <a:pPr lvl="0"/>
            <a:r>
              <a:rPr lang="el-GR" b="1" u="sng" dirty="0" smtClean="0">
                <a:solidFill>
                  <a:srgbClr val="C00000"/>
                </a:solidFill>
              </a:rPr>
              <a:t> στη σχολική κοινότητα</a:t>
            </a:r>
          </a:p>
          <a:p>
            <a:pPr lvl="0"/>
            <a:r>
              <a:rPr lang="el-GR" b="1" dirty="0" smtClean="0">
                <a:solidFill>
                  <a:schemeClr val="tx1"/>
                </a:solidFill>
              </a:rPr>
              <a:t>Η αξιοποίηση της ΚΣΔ  αποτελεί μια εναλλακτική πρόταση καθώς: </a:t>
            </a:r>
          </a:p>
          <a:p>
            <a:pPr marL="514350" indent="-514350" algn="l"/>
            <a:r>
              <a:rPr lang="el-GR" b="1" dirty="0" smtClean="0">
                <a:solidFill>
                  <a:schemeClr val="tx1"/>
                </a:solidFill>
              </a:rPr>
              <a:t>1. είναι συνεργατική- προσκαλεί όλα τα υποσυστήματα να εμπλακούν, μέσα από διαλογικές πρακτικές.</a:t>
            </a:r>
          </a:p>
          <a:p>
            <a:pPr lvl="0" algn="l"/>
            <a:endParaRPr lang="el-GR" b="1" dirty="0" smtClean="0">
              <a:solidFill>
                <a:srgbClr val="C00000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Δημιουργία πλαισίων ασφάλειας και υποστήριξης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 στη σχολική κοινότητα</a:t>
            </a:r>
          </a:p>
          <a:p>
            <a:pPr lvl="0"/>
            <a:endParaRPr lang="el-GR" b="1" dirty="0" smtClean="0">
              <a:solidFill>
                <a:srgbClr val="C00000"/>
              </a:solidFill>
            </a:endParaRPr>
          </a:p>
          <a:p>
            <a:pPr marL="514350" indent="-514350" algn="l"/>
            <a:r>
              <a:rPr lang="el-GR" b="1" dirty="0" smtClean="0">
                <a:solidFill>
                  <a:schemeClr val="tx1"/>
                </a:solidFill>
              </a:rPr>
              <a:t>2. Δημιουργείται  χώρος για να αναδυθούν οι ιδιαίτερες και ξεχωριστές ανάγκες των εμπλεκόμενων.</a:t>
            </a:r>
          </a:p>
          <a:p>
            <a:pPr lvl="0" algn="l"/>
            <a:endParaRPr lang="el-GR" b="1" dirty="0" smtClean="0">
              <a:solidFill>
                <a:srgbClr val="C00000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endParaRPr lang="el-GR" b="1" dirty="0" smtClean="0">
              <a:solidFill>
                <a:schemeClr val="tx1"/>
              </a:solidFill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endParaRPr lang="el-GR" sz="4000" b="1" dirty="0" smtClean="0">
              <a:solidFill>
                <a:srgbClr val="FF0000"/>
              </a:solidFill>
            </a:endParaRPr>
          </a:p>
          <a:p>
            <a:pPr lvl="0">
              <a:buClr>
                <a:schemeClr val="dk1"/>
              </a:buClr>
              <a:buSzPct val="25000"/>
            </a:pPr>
            <a:r>
              <a:rPr lang="el-GR" sz="4000" b="1" dirty="0" smtClean="0">
                <a:solidFill>
                  <a:schemeClr val="bg2">
                    <a:lumMod val="50000"/>
                  </a:schemeClr>
                </a:solidFill>
              </a:rPr>
              <a:t>Το σχολείο είναι η καρδιά του μέλλοντος   της  κοινότητας 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l-GR" sz="4400" b="1" dirty="0" smtClean="0">
                <a:solidFill>
                  <a:srgbClr val="FF0000"/>
                </a:solidFill>
              </a:rPr>
              <a:t>Peter Lang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Δημιουργία πλαισίων ασφάλειας και υποστήριξης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 στη σχολική κοινότητα</a:t>
            </a:r>
          </a:p>
          <a:p>
            <a:pPr marL="514350" indent="-514350" algn="l"/>
            <a:r>
              <a:rPr lang="el-GR" b="1" dirty="0" smtClean="0">
                <a:solidFill>
                  <a:schemeClr val="tx1"/>
                </a:solidFill>
              </a:rPr>
              <a:t>3. προωθεί την ιδέα της αναζήτησης των αναγκών και των λύσεων  εκ των έσω, αντί της εξωτερικής επιβολής προγραμμάτων</a:t>
            </a:r>
          </a:p>
          <a:p>
            <a:pPr lvl="0" algn="l"/>
            <a:endParaRPr lang="el-GR" b="1" dirty="0" smtClean="0">
              <a:solidFill>
                <a:srgbClr val="C00000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Δημιουργία πλαισίων ασφάλειας και υποστήριξης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 στη σχολική κοινότητα</a:t>
            </a:r>
          </a:p>
          <a:p>
            <a:pPr lvl="0"/>
            <a:endParaRPr lang="el-GR" b="1" dirty="0" smtClean="0">
              <a:solidFill>
                <a:srgbClr val="C00000"/>
              </a:solidFill>
            </a:endParaRPr>
          </a:p>
          <a:p>
            <a:pPr marL="514350" lvl="0" indent="-514350" algn="l"/>
            <a:r>
              <a:rPr lang="el-GR" b="1" dirty="0" smtClean="0">
                <a:solidFill>
                  <a:schemeClr val="tx1"/>
                </a:solidFill>
              </a:rPr>
              <a:t>4. αναγνωρίζει την ικανότητα του ίδιου του συστήματος να παράγει λύσεις, αντί αυτές να δίνονται με ένα κατευθυντικό τρόπο</a:t>
            </a:r>
          </a:p>
          <a:p>
            <a:pPr marL="514350" indent="-514350" algn="l"/>
            <a:endParaRPr lang="el-GR" b="1" dirty="0" smtClean="0">
              <a:solidFill>
                <a:schemeClr val="tx1"/>
              </a:solidFill>
            </a:endParaRPr>
          </a:p>
          <a:p>
            <a:pPr lvl="0" algn="l"/>
            <a:endParaRPr lang="el-GR" b="1" dirty="0" smtClean="0">
              <a:solidFill>
                <a:srgbClr val="C00000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Δημιουργία πλαισίων ασφάλειας και υποστήριξης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 στη σχολική κοινότητα</a:t>
            </a:r>
          </a:p>
          <a:p>
            <a:pPr lvl="0"/>
            <a:endParaRPr lang="el-GR" b="1" dirty="0" smtClean="0">
              <a:solidFill>
                <a:srgbClr val="C00000"/>
              </a:solidFill>
            </a:endParaRPr>
          </a:p>
          <a:p>
            <a:pPr lvl="0"/>
            <a:r>
              <a:rPr lang="el-GR" b="1" dirty="0" smtClean="0">
                <a:solidFill>
                  <a:schemeClr val="tx1"/>
                </a:solidFill>
              </a:rPr>
              <a:t>5. προωθεί την ιδέα της αναζήτησης και της αξιοποίησης των εσωτερικών πόρων  των συστημάτων.</a:t>
            </a:r>
          </a:p>
          <a:p>
            <a:r>
              <a:rPr lang="el-GR" dirty="0" smtClean="0"/>
              <a:t>    </a:t>
            </a:r>
          </a:p>
          <a:p>
            <a:pPr marL="514350" lvl="0" indent="-514350" algn="l"/>
            <a:endParaRPr lang="el-GR" b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el-GR" b="1" dirty="0" smtClean="0">
              <a:solidFill>
                <a:schemeClr val="tx1"/>
              </a:solidFill>
            </a:endParaRPr>
          </a:p>
          <a:p>
            <a:pPr lvl="0" algn="l"/>
            <a:endParaRPr lang="el-GR" b="1" dirty="0" smtClean="0">
              <a:solidFill>
                <a:srgbClr val="C00000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Δημιουργία πλαισίων ασφάλειας και υποστήριξης </a:t>
            </a:r>
          </a:p>
          <a:p>
            <a:pPr lvl="0"/>
            <a:r>
              <a:rPr lang="el-GR" b="1" dirty="0" smtClean="0">
                <a:solidFill>
                  <a:srgbClr val="C00000"/>
                </a:solidFill>
              </a:rPr>
              <a:t> στη σχολική κοινότητα</a:t>
            </a:r>
          </a:p>
          <a:p>
            <a:pPr lvl="0"/>
            <a:r>
              <a:rPr lang="el-GR" b="1" dirty="0" smtClean="0">
                <a:solidFill>
                  <a:schemeClr val="tx1"/>
                </a:solidFill>
              </a:rPr>
              <a:t>Η αξιοποίηση της ΚΣΔ  αποτελεί μια εναλλακτική πρόταση καθώς: </a:t>
            </a:r>
          </a:p>
          <a:p>
            <a:pPr lvl="0">
              <a:buFont typeface="Arial" pitchFamily="34" charset="0"/>
              <a:buChar char="•"/>
            </a:pPr>
            <a:r>
              <a:rPr lang="el-GR" b="1" dirty="0" smtClean="0">
                <a:solidFill>
                  <a:schemeClr val="tx1"/>
                </a:solidFill>
              </a:rPr>
              <a:t>προωθεί την ιδέα της δημιουργίας ενεργών δικτύων , στο οποία εμπλέκονται γονείς, εκπαιδευτικοί, μαθητές και η κοινότητα</a:t>
            </a:r>
          </a:p>
          <a:p>
            <a:r>
              <a:rPr lang="el-GR" dirty="0" smtClean="0"/>
              <a:t>    </a:t>
            </a:r>
          </a:p>
          <a:p>
            <a:pPr marL="514350" lvl="0" indent="-514350" algn="l"/>
            <a:endParaRPr lang="el-GR" b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el-GR" b="1" dirty="0" smtClean="0">
              <a:solidFill>
                <a:schemeClr val="tx1"/>
              </a:solidFill>
            </a:endParaRPr>
          </a:p>
          <a:p>
            <a:pPr lvl="0" algn="l"/>
            <a:endParaRPr lang="el-GR" b="1" dirty="0" smtClean="0">
              <a:solidFill>
                <a:srgbClr val="C00000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endParaRPr lang="el-GR" dirty="0" smtClean="0"/>
          </a:p>
          <a:p>
            <a:pPr lvl="0"/>
            <a:r>
              <a:rPr lang="el-GR" b="1" u="sng" dirty="0" smtClean="0">
                <a:solidFill>
                  <a:srgbClr val="C00000"/>
                </a:solidFill>
              </a:rPr>
              <a:t>Στάδια εφαρμογής της ΚΣΔ στη σχολική κοινότητα</a:t>
            </a:r>
          </a:p>
          <a:p>
            <a:r>
              <a:rPr lang="el-GR" b="1" u="sng" dirty="0" smtClean="0">
                <a:solidFill>
                  <a:srgbClr val="C00000"/>
                </a:solidFill>
              </a:rPr>
              <a:t>1</a:t>
            </a:r>
            <a:r>
              <a:rPr lang="el-GR" b="1" u="sng" baseline="30000" dirty="0" smtClean="0">
                <a:solidFill>
                  <a:srgbClr val="C00000"/>
                </a:solidFill>
              </a:rPr>
              <a:t>ο</a:t>
            </a:r>
            <a:r>
              <a:rPr lang="el-GR" b="1" u="sng" dirty="0" smtClean="0">
                <a:solidFill>
                  <a:srgbClr val="C00000"/>
                </a:solidFill>
              </a:rPr>
              <a:t> Στάδιο : Ανάπτυξη 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Εμπλέκει μέσα από μια Συστημική οπτική  όλο το σχολείο στην διερεύνηση των αναγκών, στην ανάδυση των ικανοτήτων, στον οραματισμό δράσεων, στον σχεδιασμό για τις δράσεις.</a:t>
            </a:r>
          </a:p>
          <a:p>
            <a:pPr marL="514350" indent="-514350" algn="l"/>
            <a:endParaRPr lang="el-GR" b="1" dirty="0" smtClean="0">
              <a:solidFill>
                <a:schemeClr val="tx1"/>
              </a:solidFill>
            </a:endParaRPr>
          </a:p>
          <a:p>
            <a:pPr lvl="0" algn="l"/>
            <a:endParaRPr lang="el-GR" b="1" dirty="0" smtClean="0">
              <a:solidFill>
                <a:srgbClr val="C00000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endParaRPr lang="el-GR" dirty="0" smtClean="0"/>
          </a:p>
          <a:p>
            <a:pPr lvl="0"/>
            <a:r>
              <a:rPr lang="el-GR" b="1" u="sng" dirty="0" smtClean="0">
                <a:solidFill>
                  <a:srgbClr val="C00000"/>
                </a:solidFill>
              </a:rPr>
              <a:t>Στάδια εφαρμογής της ΚΣΔ στη σχολική κοινότητα</a:t>
            </a:r>
          </a:p>
          <a:p>
            <a:pPr lvl="0"/>
            <a:r>
              <a:rPr lang="el-GR" b="1" u="sng" dirty="0" smtClean="0">
                <a:solidFill>
                  <a:srgbClr val="C00000"/>
                </a:solidFill>
              </a:rPr>
              <a:t>2</a:t>
            </a:r>
            <a:r>
              <a:rPr lang="el-GR" b="1" u="sng" baseline="30000" dirty="0" smtClean="0">
                <a:solidFill>
                  <a:srgbClr val="C00000"/>
                </a:solidFill>
              </a:rPr>
              <a:t>ο</a:t>
            </a:r>
            <a:r>
              <a:rPr lang="el-GR" b="1" u="sng" dirty="0" smtClean="0">
                <a:solidFill>
                  <a:srgbClr val="C00000"/>
                </a:solidFill>
              </a:rPr>
              <a:t> Στάδιο Εφαρμογή δράσεων 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Οι ομάδες που εμπλέκονται το πρώτο στάδιο, σε αυτή την φάση εφαρμόζουν δράσεις που επικυρώνουν τον οραματισμό και τον σχεδιασμό για τις  δράσεις</a:t>
            </a:r>
            <a:r>
              <a:rPr lang="el-GR" dirty="0" smtClean="0"/>
              <a:t>. </a:t>
            </a:r>
          </a:p>
          <a:p>
            <a:pPr lvl="0" algn="l"/>
            <a:endParaRPr lang="el-GR" b="1" dirty="0" smtClean="0">
              <a:solidFill>
                <a:srgbClr val="C00000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/>
            <a:r>
              <a:rPr lang="el-GR" b="1" dirty="0" smtClean="0">
                <a:solidFill>
                  <a:schemeClr val="tx1"/>
                </a:solidFill>
              </a:rPr>
              <a:t>Στάδια εφαρμογής της ΚΣΔ στη σχολική κοινότητα</a:t>
            </a:r>
          </a:p>
          <a:p>
            <a:r>
              <a:rPr lang="el-GR" b="1" u="sng" dirty="0" smtClean="0">
                <a:solidFill>
                  <a:srgbClr val="C00000"/>
                </a:solidFill>
              </a:rPr>
              <a:t>3</a:t>
            </a:r>
            <a:r>
              <a:rPr lang="el-GR" b="1" u="sng" baseline="30000" dirty="0" smtClean="0">
                <a:solidFill>
                  <a:srgbClr val="C00000"/>
                </a:solidFill>
              </a:rPr>
              <a:t>ο</a:t>
            </a:r>
            <a:r>
              <a:rPr lang="el-GR" b="1" u="sng" dirty="0" smtClean="0">
                <a:solidFill>
                  <a:srgbClr val="C00000"/>
                </a:solidFill>
              </a:rPr>
              <a:t> Στάδιο Παρακολούθηση υποστήριξη των δράσεων 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Αντιμετώπιση των δυσκολιών που προκύπτουν. Πως δημιουργούνται συνεχή κίνητρα; Πως προωθούμε την δέσμευση των ανθρώπων που έχουν εμπλακεί στις δράσεις ;</a:t>
            </a:r>
          </a:p>
          <a:p>
            <a:pPr lvl="0" algn="l"/>
            <a:endParaRPr lang="el-GR" b="1" dirty="0" smtClean="0">
              <a:solidFill>
                <a:schemeClr val="tx1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endParaRPr lang="el-GR" b="1" dirty="0" smtClean="0">
              <a:solidFill>
                <a:schemeClr val="tx1"/>
              </a:solidFill>
            </a:endParaRPr>
          </a:p>
          <a:p>
            <a:pPr lv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Μέχρι σήμερα έχουν εκπαιδευτεί: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 Περισσότερα από 120 Στελέχη Πρόληψης από 40 Κέντρα Πρόληψης από όλη  την Ελλάδα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Υπεύθυνοι Αγωγής Υγείας και Συμβουλευτικών Σταθμών Νέων του Υπουργείου Παιδείας, από τον νομό Αττικής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Εργαζόμενοι σε Οργανισμούς Παιδικής Προστασίας </a:t>
            </a: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Εφαρμόζονται δράσεις που αξιοποιούν την Συστημική Καταξιωτική Προσέγγιση σε: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  ομάδες γονέων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ευάλωτες ομάδες νέων (ξενώνες, οικοτροφεία)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εκπαιδευτικούς όλων των βαθμίδων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ομάδες εφήβων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ομάδες εθελοντών στην κοινότητα</a:t>
            </a:r>
          </a:p>
          <a:p>
            <a:pPr lvl="0"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ειδικές ομάδες όπως εργαζόμενοι με μεγάλο κίνδυνο έκθεσης στο </a:t>
            </a:r>
            <a:r>
              <a:rPr lang="en-US" b="1" dirty="0" smtClean="0">
                <a:solidFill>
                  <a:schemeClr val="tx1"/>
                </a:solidFill>
              </a:rPr>
              <a:t>burn out</a:t>
            </a:r>
            <a:r>
              <a:rPr lang="el-GR" b="1" dirty="0" smtClean="0">
                <a:solidFill>
                  <a:schemeClr val="tx1"/>
                </a:solidFill>
              </a:rPr>
              <a:t>, π.χ. νοσηλευτές που εργάζονται </a:t>
            </a:r>
            <a:r>
              <a:rPr lang="el-GR" b="1" smtClean="0">
                <a:solidFill>
                  <a:schemeClr val="tx1"/>
                </a:solidFill>
              </a:rPr>
              <a:t>με καρκινοπαθείς </a:t>
            </a:r>
            <a:endParaRPr lang="el-GR" b="1" dirty="0" smtClean="0">
              <a:solidFill>
                <a:schemeClr val="tx1"/>
              </a:solidFill>
            </a:endParaRPr>
          </a:p>
          <a:p>
            <a:pPr lvl="0" algn="l"/>
            <a:endParaRPr lang="el-GR" b="1" dirty="0" smtClean="0">
              <a:solidFill>
                <a:schemeClr val="tx1"/>
              </a:solidFill>
            </a:endParaRPr>
          </a:p>
          <a:p>
            <a:pPr lvl="0"/>
            <a:endParaRPr lang="el-GR" dirty="0" smtClean="0">
              <a:solidFill>
                <a:srgbClr val="C00000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1" u="sng" dirty="0" smtClean="0">
                <a:solidFill>
                  <a:srgbClr val="3F3F3F"/>
                </a:solidFill>
              </a:rPr>
              <a:t>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1" u="sng" dirty="0" smtClean="0">
                <a:solidFill>
                  <a:srgbClr val="3F3F3F"/>
                </a:solidFill>
              </a:rPr>
              <a:t>    </a:t>
            </a:r>
            <a:r>
              <a:rPr lang="el-GR" sz="4000" b="1" u="sng" dirty="0" smtClean="0">
                <a:solidFill>
                  <a:srgbClr val="3F3F3F"/>
                </a:solidFill>
              </a:rPr>
              <a:t>Συστημική Καταξιωτική Διερεύνηση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lang="el-GR" sz="3135" b="1" dirty="0" smtClean="0">
              <a:solidFill>
                <a:srgbClr val="3F3F3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Είναι μια προσέγγιση η οποία</a:t>
            </a:r>
            <a:r>
              <a:rPr lang="en-US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εστιάζει στις συνομιλίες για τις  επιθυμίες και τα όνειρα των ανθρώπων και </a:t>
            </a:r>
            <a:r>
              <a:rPr lang="el-GR" sz="3135" b="1" dirty="0" smtClean="0">
                <a:solidFill>
                  <a:srgbClr val="3F3F3F"/>
                </a:solidFill>
              </a:rPr>
              <a:t>όχι στα προβλήματα και στις επιπτώσεις τους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dirty="0" smtClean="0">
                <a:solidFill>
                  <a:srgbClr val="3F3F3F"/>
                </a:solidFill>
              </a:rPr>
              <a:t>Προσκαλεί τα άτομα και τις ομάδες σε συνομιλίες που φέρουν στο προσκήνιο ιστορίες και εμπειρίες που χαρακτηρίζονται από αποθέματα, ικανότητες,  αξιοπρέπεια και υπερηφάνεια</a:t>
            </a: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1" u="sng" dirty="0" smtClean="0">
                <a:solidFill>
                  <a:srgbClr val="3F3F3F"/>
                </a:solidFill>
              </a:rPr>
              <a:t>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1" u="sng" dirty="0" smtClean="0">
                <a:solidFill>
                  <a:srgbClr val="3F3F3F"/>
                </a:solidFill>
              </a:rPr>
              <a:t>    </a:t>
            </a:r>
            <a:r>
              <a:rPr lang="el-GR" sz="4000" b="1" u="sng" dirty="0" smtClean="0">
                <a:solidFill>
                  <a:srgbClr val="3F3F3F"/>
                </a:solidFill>
              </a:rPr>
              <a:t>Συστημική Καταξιωτική Διερεύνηση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lang="el-GR" sz="3135" b="1" dirty="0" smtClean="0">
              <a:solidFill>
                <a:srgbClr val="3F3F3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Είναι μια προσέγγιση η οποία</a:t>
            </a:r>
            <a:r>
              <a:rPr lang="en-US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αξιοποιεί τις ερωτήσεις και τον διάλογο σαν ένα τρόπο ώστε να έρθουν στο προσκήνιο οι εναλλακτικές  πτυχές της ταυτότητας</a:t>
            </a:r>
            <a:endParaRPr lang="el-GR" sz="3135" b="1" dirty="0" smtClean="0">
              <a:solidFill>
                <a:srgbClr val="3F3F3F"/>
              </a:solidFill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1" u="sng" dirty="0" smtClean="0">
                <a:solidFill>
                  <a:srgbClr val="3F3F3F"/>
                </a:solidFill>
              </a:rPr>
              <a:t>   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4000" b="1" u="sng" dirty="0" smtClean="0">
                <a:solidFill>
                  <a:srgbClr val="3F3F3F"/>
                </a:solidFill>
              </a:rPr>
              <a:t>    </a:t>
            </a:r>
            <a:r>
              <a:rPr lang="el-GR" sz="4000" b="1" u="sng" dirty="0" smtClean="0">
                <a:solidFill>
                  <a:srgbClr val="3F3F3F"/>
                </a:solidFill>
              </a:rPr>
              <a:t>Συστημική Καταξιωτική Διερεύνηση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lang="el-GR" sz="3135" b="1" dirty="0" smtClean="0">
              <a:solidFill>
                <a:srgbClr val="3F3F3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Είναι μια προσέγγιση η οποία εστιάζει: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στα αποθέματα, τις ικανότητες και τις δεξιότητες  των Συστημάτων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dirty="0" smtClean="0">
                <a:solidFill>
                  <a:srgbClr val="3F3F3F"/>
                </a:solidFill>
              </a:rPr>
              <a:t>στις γνώσεις και την εμπειρία που υπάρχει μέσα  στις  ζωές των ανθρώπων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dirty="0" smtClean="0">
                <a:solidFill>
                  <a:srgbClr val="3F3F3F"/>
                </a:solidFill>
              </a:rPr>
              <a:t>στις ατομικές και στις συλλογικές ανάγκες,</a:t>
            </a:r>
            <a:r>
              <a:rPr lang="en-US" sz="3135" b="1" dirty="0" smtClean="0">
                <a:solidFill>
                  <a:srgbClr val="3F3F3F"/>
                </a:solidFill>
              </a:rPr>
              <a:t> </a:t>
            </a:r>
            <a:r>
              <a:rPr lang="el-GR" sz="3135" b="1" dirty="0" smtClean="0">
                <a:solidFill>
                  <a:srgbClr val="3F3F3F"/>
                </a:solidFill>
              </a:rPr>
              <a:t>στις  επιθυμίες και στα  όνειρα  των μελών μιας ομάδας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endParaRPr lang="el-GR" sz="3135" b="1" i="0" u="none" strike="noStrike" cap="none" dirty="0" smtClean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4000" b="1" u="sng" dirty="0" smtClean="0">
                <a:solidFill>
                  <a:srgbClr val="3F3F3F"/>
                </a:solidFill>
              </a:rPr>
              <a:t>Συστημική Καταξιωτική Διερεύνηση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lang="el-GR" sz="3135" b="1" dirty="0" smtClean="0">
              <a:solidFill>
                <a:srgbClr val="3F3F3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Είναι μια προσέγγιση μέσω της οποίας: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ενδυναμώνεται η αυτοεκτίμηση και η δυνατότητα των ανθρώπων να συνδεθούν με τις δημιουργικές πλευρές του εαυτού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dirty="0" smtClean="0">
                <a:solidFill>
                  <a:srgbClr val="3F3F3F"/>
                </a:solidFill>
              </a:rPr>
              <a:t>ενισχύεται η συλλογική ταυτότητα μιας ομάδας, μέσα από την εστίαση στα  συλλογικά αποθέματα και στις κοινές αξίες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dirty="0" smtClean="0">
                <a:solidFill>
                  <a:srgbClr val="3F3F3F"/>
                </a:solidFill>
              </a:rPr>
              <a:t>Ενισχύεται το αίσθηση του </a:t>
            </a:r>
            <a:r>
              <a:rPr lang="el-GR" sz="3135" b="1" dirty="0" err="1" smtClean="0">
                <a:solidFill>
                  <a:srgbClr val="3F3F3F"/>
                </a:solidFill>
              </a:rPr>
              <a:t>ανήκειν</a:t>
            </a:r>
            <a:r>
              <a:rPr lang="el-GR" sz="3135" b="1" dirty="0" smtClean="0">
                <a:solidFill>
                  <a:srgbClr val="3F3F3F"/>
                </a:solidFill>
              </a:rPr>
              <a:t> μέσα από την πρόσκληση να « συνομιλήσουν και να συναντηθούν» τα όνειρα των ανθρώπων για το μέλλον τους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endParaRPr lang="el-GR" sz="3135" b="1" i="0" u="none" strike="noStrike" cap="none" dirty="0" smtClean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4000" b="1" u="sng" dirty="0" smtClean="0">
                <a:solidFill>
                  <a:srgbClr val="3F3F3F"/>
                </a:solidFill>
              </a:rPr>
              <a:t>Συστημική Καταξιωτική Διερεύνηση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lang="el-GR" sz="3135" b="1" dirty="0" smtClean="0">
              <a:solidFill>
                <a:srgbClr val="3F3F3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Είναι μια προσέγγιση μέσω της οποίας: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dirty="0" smtClean="0">
                <a:solidFill>
                  <a:srgbClr val="3F3F3F"/>
                </a:solidFill>
              </a:rPr>
              <a:t>Διευκολύνεται η επικοινωνία και η σύνδεση των μελών μιας ομάδας, μέσα από την πρόσκληση να  μοιραστούν τις επιθυμίες τους και να διηγηθούν ιστορίες αξιοπρέπειας και υπερηφάνειας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r>
              <a:rPr lang="el-GR" sz="3135" b="1" dirty="0" smtClean="0">
                <a:solidFill>
                  <a:srgbClr val="3F3F3F"/>
                </a:solidFill>
              </a:rPr>
              <a:t>Προσκαλείται η ομάδα να δημιουργήσει ένα πλαίσιο σεβασμού, ισοτιμίας και αποδοχής της διαφορετικότητας των μελών της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Wingdings" pitchFamily="2" charset="2"/>
              <a:buChar char="Ø"/>
            </a:pPr>
            <a:endParaRPr lang="el-GR" sz="3135" b="1" i="0" u="none" strike="noStrike" cap="none" dirty="0" smtClean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0"/>
            <a:ext cx="9179615" cy="6857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4000" b="1" u="sng" dirty="0" smtClean="0">
                <a:solidFill>
                  <a:srgbClr val="3F3F3F"/>
                </a:solidFill>
              </a:rPr>
              <a:t>Συστημική Καταξιωτική Διερεύνηση</a:t>
            </a:r>
            <a:endParaRPr lang="el-GR" sz="3135" b="1" dirty="0" smtClean="0">
              <a:solidFill>
                <a:srgbClr val="3F3F3F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l-GR" sz="3135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-GR" sz="2400" b="1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Είναι μια προσέγγιση η οποία βασίζεται στην αξιοποίηση των ακόλουθων βημάτων:</a:t>
            </a:r>
            <a:endParaRPr sz="2400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- Διάγραμμα"/>
          <p:cNvGraphicFramePr/>
          <p:nvPr/>
        </p:nvGraphicFramePr>
        <p:xfrm>
          <a:off x="0" y="1324992"/>
          <a:ext cx="9144000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55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l-GR" sz="2000" b="1" dirty="0" smtClean="0">
                <a:latin typeface="Arial"/>
                <a:ea typeface="Arial"/>
                <a:cs typeface="Arial"/>
                <a:sym typeface="Arial"/>
              </a:rPr>
              <a:t>ΚΕΝΤΡΟ ΕΚΠΑΙΔΕΥΣΗΣ ΚΑΙ ΕΠΟΠΤΕΙΑΣ ΟΚΑΝΑ</a:t>
            </a:r>
            <a:r>
              <a:rPr lang="el-GR" sz="2000" b="1" i="1" dirty="0" smtClean="0"/>
              <a:t> 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b="1" i="1" dirty="0" smtClean="0"/>
              <a:t>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</a:t>
            </a:r>
            <a:r>
              <a:rPr lang="en-US" sz="2000" b="1" i="1" dirty="0" smtClean="0"/>
              <a:t>Appreciative Inquiry Systemic Approach</a:t>
            </a:r>
            <a:r>
              <a:rPr lang="el-GR" sz="2000" b="1" i="1" dirty="0" smtClean="0"/>
              <a:t>) στην κατεύθυνση της ενδυνάμωσης κοινοτήτων και ομάδων σε κρίση.</a:t>
            </a:r>
            <a:endParaRPr lang="el-GR"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-35616" y="1556791"/>
            <a:ext cx="9179615" cy="530120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Αξιοποίηση της Καταξιωτικής  Συστημικής Διερεύνησης 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l-GR" b="1" dirty="0" smtClean="0">
                <a:solidFill>
                  <a:schemeClr val="tx1"/>
                </a:solidFill>
              </a:rPr>
              <a:t>στην σχολική κοινότητα </a:t>
            </a:r>
          </a:p>
          <a:p>
            <a:pPr lvl="0" algn="l">
              <a:lnSpc>
                <a:spcPct val="90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sz="3600" b="1" u="sng" dirty="0" smtClean="0">
                <a:solidFill>
                  <a:srgbClr val="FF0000"/>
                </a:solidFill>
              </a:rPr>
              <a:t>Συνεργατική μάθηση ομοτίμων.</a:t>
            </a: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endParaRPr lang="el-GR" sz="2800" b="1" u="sng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spcBef>
                <a:spcPts val="627"/>
              </a:spcBef>
              <a:buSzPct val="25000"/>
            </a:pPr>
            <a:r>
              <a:rPr lang="el-GR" sz="2800" b="1" dirty="0" smtClean="0">
                <a:solidFill>
                  <a:schemeClr val="tx1"/>
                </a:solidFill>
              </a:rPr>
              <a:t>Η Καταξιωτική έρευνα  αφορά στην αναζήτηση και την αφήγηση, μέσω της απάντησης της καλύτερης εμπειρίας, που μπορεί να έχει ένας εκπαιδευτικός στο σχολείο.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627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135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Shape 107" descr="images (3)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68543" y="2420888"/>
            <a:ext cx="288032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1360</Words>
  <Application>Microsoft Office PowerPoint</Application>
  <PresentationFormat>Προβολή στην οθόνη (4:3)</PresentationFormat>
  <Paragraphs>200</Paragraphs>
  <Slides>28</Slides>
  <Notes>28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Θέμα του Office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Διαφάνεια 8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  <vt:lpstr>ΚΕΝΤΡΟ ΕΚΠΑΙΔΕΥΣΗΣ ΚΑΙ ΕΠΟΠΤΕΙΑΣ ΟΚΑΝΑ  Δημιουργώντας δεσμούς: Η σύνδεση με τις ικανότητες, τις αξίες και τα αποθέματα σαν πηγή  δύναμης και μεταμορφώσεων. Η αξιοποίηση της Καταξιωτικής Διερεύνησης  (Appreciative Inquiry Systemic Approach) στην κατεύθυνση της ενδυνάμωσης κοινοτήτων και ομάδων σε κρίση.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ΚΕΝΤΡΟ ΕΚΠΑΙΔΕΥΣΗΣ ΚΑΙ ΕΠΟΠΤΕΙΑΣ ΟΚΑΝΑ 2-4/3/2016 «Βιωματικό σεμινάριο με θέμα τον  προσανατολισμό στην αλλαγή, την διερεύνηση των αποθεμάτων και την αξιοποίηση των ικανοτήτων» Εστίαση στην  Καταξιωτικη διερευνηση</dc:title>
  <dc:creator>Helias</dc:creator>
  <cp:lastModifiedBy>Helias</cp:lastModifiedBy>
  <cp:revision>50</cp:revision>
  <dcterms:modified xsi:type="dcterms:W3CDTF">2017-06-07T18:27:28Z</dcterms:modified>
</cp:coreProperties>
</file>