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5" r:id="rId3"/>
    <p:sldId id="264" r:id="rId4"/>
    <p:sldId id="258" r:id="rId5"/>
    <p:sldId id="263" r:id="rId6"/>
    <p:sldId id="257" r:id="rId7"/>
    <p:sldId id="261" r:id="rId8"/>
    <p:sldId id="266" r:id="rId9"/>
    <p:sldId id="262" r:id="rId10"/>
    <p:sldId id="267" r:id="rId11"/>
    <p:sldId id="269" r:id="rId12"/>
    <p:sldId id="270" r:id="rId13"/>
    <p:sldId id="271" r:id="rId14"/>
    <p:sldId id="275" r:id="rId15"/>
    <p:sldId id="273" r:id="rId1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karnavas" initials="v"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394" y="-8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6-09-15T16:16:29.020" idx="2">
    <p:pos x="3024" y="186"/>
    <p:text>Αναγνωρίστηκαν αναγκαιτότητες περισσότερες από τις οποίες έγιναν προτάσεις θεραπείας</p:text>
  </p:cm>
  <p:cm authorId="0" dt="2016-09-15T16:44:42.658" idx="4">
    <p:pos x="5191" y="3373"/>
    <p:text>Νέα υπό δημοσίευση έρευνα του ΙΕΠ σχετικά με την αποτίμηση του αντικειμένου και του βιβλίου της Κοιν. Πολ. Αγωγής της Στ΄τάξης</p:text>
  </p:cm>
  <p:cm authorId="0" dt="2016-09-15T16:46:51.882" idx="3">
    <p:pos x="5213" y="185"/>
    <p:text>Παρουσιάζονται συνοπτικά οι αναγκαιότητες που εντοπίστηκαν από τις δύο ομάδες εργασίας μια και τα δύο βιβλία αποτελούν μια ενότητα. Αναλυτικά θα τα δείτε στη σχετική εγκύκλιο.</p:text>
  </p:cm>
  <p:cm authorId="0" dt="2016-09-15T16:47:40.651" idx="5">
    <p:pos x="4888" y="2472"/>
    <p:text>Υπάρχουν ανατιστοιχίες σε πολλά επίπεδα, σε περιεχόμενο, διδακτική μεθοδολογία κλπ.</p:text>
  </p:cm>
  <p:cm authorId="0" dt="2016-09-16T13:00:16.287" idx="6">
    <p:pos x="320" y="180"/>
    <p:text>Παρουσιάζεται μια συντόμευση της εργασίας των δύο ομάδων με σκοπό να δοθεί σε πρώτη φάση η φιλοσοφία και η διαδικασία της εργασίας. Παρουσιάζεται η αναγκαιότητα εξορθολογισμού όπως έχει καταγραφεί από τις ομάδες εργασίας.
Ο εξορθολογισμός που παρουσιάζεται βασίζεται και στα πολύτιμα στοιχεία που έχουν συγκεντρωθεί μετά τόσα χρόνια συνεχούς χρήσης αυτών αλλά και των υπολοίπων βιβλίων.</p:text>
  </p:cm>
  <p:cm authorId="0" dt="2016-09-16T13:40:00.420" idx="8">
    <p:pos x="2066" y="1029"/>
    <p:text>Λογιστικά σε αυτά τα μαθήματα δεν υπάρχει πρόβλημα φαινομενικά χρόνου σχε σχέση με τον διαθέσιμο και τις ενότητες όπως αυτό φαίνεται από τα υπάρχοντα προγράμματα. Το πρόβλημα δημιουργείται όταν ο δάσκαλος θέλει να αναπτύξει πλήρως τις έννοιες που περιλαμβάνονται σε κάποιες ενότητες ή να σχεδιάσει κάποιες επιπλέον δραστηριότητες.</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6-09-16T13:48:21" idx="9">
    <p:pos x="3835" y="1294"/>
    <p:text>Τα σημεία αυτά ορίστηκαν τόσο συγκεκριμένα από την ομάδα εργασίας για την Ε΄τάξη.</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0D0041-AD12-4CD0-A14A-BCE6ECEBFC76}" type="doc">
      <dgm:prSet loTypeId="urn:microsoft.com/office/officeart/2005/8/layout/cycle7" loCatId="cycle" qsTypeId="urn:microsoft.com/office/officeart/2005/8/quickstyle/simple1" qsCatId="simple" csTypeId="urn:microsoft.com/office/officeart/2005/8/colors/accent1_2" csCatId="accent1" phldr="1"/>
      <dgm:spPr/>
      <dgm:t>
        <a:bodyPr/>
        <a:lstStyle/>
        <a:p>
          <a:endParaRPr lang="el-GR"/>
        </a:p>
      </dgm:t>
    </dgm:pt>
    <dgm:pt modelId="{29550CE3-DB6B-443A-B613-36B648D570A7}">
      <dgm:prSet phldrT="[Κείμενο]"/>
      <dgm:spPr/>
      <dgm:t>
        <a:bodyPr/>
        <a:lstStyle/>
        <a:p>
          <a:r>
            <a:rPr lang="el-GR" b="1" dirty="0" smtClean="0">
              <a:solidFill>
                <a:schemeClr val="accent3">
                  <a:lumMod val="50000"/>
                </a:schemeClr>
              </a:solidFill>
            </a:rPr>
            <a:t>Ομάδα εργασίας για </a:t>
          </a:r>
          <a:r>
            <a:rPr lang="el-GR" b="1" dirty="0" err="1" smtClean="0">
              <a:solidFill>
                <a:schemeClr val="accent3">
                  <a:lumMod val="50000"/>
                </a:schemeClr>
              </a:solidFill>
            </a:rPr>
            <a:t>Κοιν</a:t>
          </a:r>
          <a:r>
            <a:rPr lang="el-GR" b="1" dirty="0" smtClean="0">
              <a:solidFill>
                <a:schemeClr val="accent3">
                  <a:lumMod val="50000"/>
                </a:schemeClr>
              </a:solidFill>
            </a:rPr>
            <a:t>. Πολ. Αγωγή </a:t>
          </a:r>
          <a:r>
            <a:rPr lang="el-GR" b="1" dirty="0" err="1" smtClean="0">
              <a:solidFill>
                <a:schemeClr val="accent3">
                  <a:lumMod val="50000"/>
                </a:schemeClr>
              </a:solidFill>
            </a:rPr>
            <a:t>Ε΄Δημοτικού</a:t>
          </a:r>
          <a:endParaRPr lang="el-GR" b="1" dirty="0">
            <a:solidFill>
              <a:schemeClr val="accent3">
                <a:lumMod val="50000"/>
              </a:schemeClr>
            </a:solidFill>
          </a:endParaRPr>
        </a:p>
      </dgm:t>
    </dgm:pt>
    <dgm:pt modelId="{19D866A0-F7DE-49F6-A7DA-A25A951D6F88}" type="parTrans" cxnId="{98143490-1779-43FA-8A1B-1D7FD42E5F7B}">
      <dgm:prSet/>
      <dgm:spPr/>
      <dgm:t>
        <a:bodyPr/>
        <a:lstStyle/>
        <a:p>
          <a:endParaRPr lang="el-GR"/>
        </a:p>
      </dgm:t>
    </dgm:pt>
    <dgm:pt modelId="{2AF19880-0848-4B4A-A6A1-BB54715EEE63}" type="sibTrans" cxnId="{98143490-1779-43FA-8A1B-1D7FD42E5F7B}">
      <dgm:prSet/>
      <dgm:spPr/>
      <dgm:t>
        <a:bodyPr/>
        <a:lstStyle/>
        <a:p>
          <a:endParaRPr lang="el-GR"/>
        </a:p>
      </dgm:t>
    </dgm:pt>
    <dgm:pt modelId="{7CFA2E76-15CE-4A51-B32D-E69C85EEE975}">
      <dgm:prSet phldrT="[Κείμενο]"/>
      <dgm:spPr/>
      <dgm:t>
        <a:bodyPr/>
        <a:lstStyle/>
        <a:p>
          <a:r>
            <a:rPr lang="el-GR" b="1" dirty="0" smtClean="0">
              <a:solidFill>
                <a:schemeClr val="accent3">
                  <a:lumMod val="50000"/>
                </a:schemeClr>
              </a:solidFill>
            </a:rPr>
            <a:t>Ομάδα εργασίας για </a:t>
          </a:r>
          <a:r>
            <a:rPr lang="el-GR" b="1" dirty="0" err="1" smtClean="0">
              <a:solidFill>
                <a:schemeClr val="accent3">
                  <a:lumMod val="50000"/>
                </a:schemeClr>
              </a:solidFill>
            </a:rPr>
            <a:t>Κοιν</a:t>
          </a:r>
          <a:r>
            <a:rPr lang="el-GR" b="1" dirty="0" smtClean="0">
              <a:solidFill>
                <a:schemeClr val="accent3">
                  <a:lumMod val="50000"/>
                </a:schemeClr>
              </a:solidFill>
            </a:rPr>
            <a:t>. Πολ. Αγωγή </a:t>
          </a:r>
          <a:r>
            <a:rPr lang="el-GR" b="1" dirty="0" err="1" smtClean="0">
              <a:solidFill>
                <a:schemeClr val="accent3">
                  <a:lumMod val="50000"/>
                </a:schemeClr>
              </a:solidFill>
            </a:rPr>
            <a:t>Στ΄Δημοτικού</a:t>
          </a:r>
          <a:endParaRPr lang="el-GR" b="1" dirty="0">
            <a:solidFill>
              <a:schemeClr val="accent3">
                <a:lumMod val="50000"/>
              </a:schemeClr>
            </a:solidFill>
          </a:endParaRPr>
        </a:p>
      </dgm:t>
    </dgm:pt>
    <dgm:pt modelId="{74978478-F159-4818-88BC-9F4B9DDCF433}" type="parTrans" cxnId="{BDE12FA7-CEAB-4EC1-804E-9EF4AF7D4C58}">
      <dgm:prSet/>
      <dgm:spPr/>
      <dgm:t>
        <a:bodyPr/>
        <a:lstStyle/>
        <a:p>
          <a:endParaRPr lang="el-GR"/>
        </a:p>
      </dgm:t>
    </dgm:pt>
    <dgm:pt modelId="{7D29A26A-AA9C-42FF-BA4A-3532359820D9}" type="sibTrans" cxnId="{BDE12FA7-CEAB-4EC1-804E-9EF4AF7D4C58}">
      <dgm:prSet/>
      <dgm:spPr/>
      <dgm:t>
        <a:bodyPr/>
        <a:lstStyle/>
        <a:p>
          <a:endParaRPr lang="el-GR"/>
        </a:p>
      </dgm:t>
    </dgm:pt>
    <dgm:pt modelId="{52B2BEB0-6B30-458D-A0A6-1F5ED26C721B}">
      <dgm:prSet custT="1"/>
      <dgm:spPr/>
      <dgm:t>
        <a:bodyPr/>
        <a:lstStyle/>
        <a:p>
          <a:r>
            <a:rPr lang="el-GR" sz="2000" dirty="0" smtClean="0">
              <a:solidFill>
                <a:schemeClr val="accent3">
                  <a:lumMod val="50000"/>
                </a:schemeClr>
              </a:solidFill>
            </a:rPr>
            <a:t>ΙΕΠ</a:t>
          </a:r>
          <a:endParaRPr lang="el-GR" sz="2000" dirty="0">
            <a:solidFill>
              <a:schemeClr val="accent3">
                <a:lumMod val="50000"/>
              </a:schemeClr>
            </a:solidFill>
          </a:endParaRPr>
        </a:p>
      </dgm:t>
    </dgm:pt>
    <dgm:pt modelId="{DE50EF63-19F2-4ADC-AB25-BA981DE0BE1C}" type="parTrans" cxnId="{62D21AD5-BB86-4976-80EC-968220361032}">
      <dgm:prSet/>
      <dgm:spPr/>
      <dgm:t>
        <a:bodyPr/>
        <a:lstStyle/>
        <a:p>
          <a:endParaRPr lang="el-GR"/>
        </a:p>
      </dgm:t>
    </dgm:pt>
    <dgm:pt modelId="{8521B4FC-0673-445B-8E80-94EC34634F09}" type="sibTrans" cxnId="{62D21AD5-BB86-4976-80EC-968220361032}">
      <dgm:prSet/>
      <dgm:spPr/>
      <dgm:t>
        <a:bodyPr/>
        <a:lstStyle/>
        <a:p>
          <a:endParaRPr lang="el-GR"/>
        </a:p>
      </dgm:t>
    </dgm:pt>
    <dgm:pt modelId="{7224D6D6-290B-4C30-8ADF-AE87FA95CEC2}">
      <dgm:prSet custT="1"/>
      <dgm:spPr/>
      <dgm:t>
        <a:bodyPr/>
        <a:lstStyle/>
        <a:p>
          <a:r>
            <a:rPr lang="el-GR" sz="2000" dirty="0" smtClean="0">
              <a:solidFill>
                <a:schemeClr val="accent3">
                  <a:lumMod val="50000"/>
                </a:schemeClr>
              </a:solidFill>
            </a:rPr>
            <a:t>ΥΠΠΕΘ</a:t>
          </a:r>
          <a:endParaRPr lang="el-GR" sz="2000" dirty="0">
            <a:solidFill>
              <a:schemeClr val="accent3">
                <a:lumMod val="50000"/>
              </a:schemeClr>
            </a:solidFill>
          </a:endParaRPr>
        </a:p>
      </dgm:t>
    </dgm:pt>
    <dgm:pt modelId="{4C555DD7-E602-43A8-B0F4-38E5073CFB4B}" type="parTrans" cxnId="{DB7BB15F-C757-45A6-89C7-2BA805826A43}">
      <dgm:prSet/>
      <dgm:spPr/>
      <dgm:t>
        <a:bodyPr/>
        <a:lstStyle/>
        <a:p>
          <a:endParaRPr lang="el-GR"/>
        </a:p>
      </dgm:t>
    </dgm:pt>
    <dgm:pt modelId="{2247E0A4-5FBB-4758-B1F1-0626DEEA770F}" type="sibTrans" cxnId="{DB7BB15F-C757-45A6-89C7-2BA805826A43}">
      <dgm:prSet/>
      <dgm:spPr/>
      <dgm:t>
        <a:bodyPr/>
        <a:lstStyle/>
        <a:p>
          <a:endParaRPr lang="el-GR"/>
        </a:p>
      </dgm:t>
    </dgm:pt>
    <dgm:pt modelId="{1B7E4E2F-3A70-4DF2-A4DE-A435D2C43CDD}">
      <dgm:prSet/>
      <dgm:spPr/>
      <dgm:t>
        <a:bodyPr/>
        <a:lstStyle/>
        <a:p>
          <a:r>
            <a:rPr lang="el-GR" dirty="0" smtClean="0">
              <a:solidFill>
                <a:schemeClr val="accent3">
                  <a:lumMod val="50000"/>
                </a:schemeClr>
              </a:solidFill>
            </a:rPr>
            <a:t>Μονάδα Εργασίας Κοινωνικών Επιστημών</a:t>
          </a:r>
          <a:endParaRPr lang="el-GR" dirty="0">
            <a:solidFill>
              <a:schemeClr val="accent3">
                <a:lumMod val="50000"/>
              </a:schemeClr>
            </a:solidFill>
          </a:endParaRPr>
        </a:p>
      </dgm:t>
    </dgm:pt>
    <dgm:pt modelId="{030DD9EB-6685-40EF-A6A8-D955187269DE}" type="parTrans" cxnId="{FF277F4A-D1A0-491B-A9CA-3A52099A5143}">
      <dgm:prSet/>
      <dgm:spPr/>
      <dgm:t>
        <a:bodyPr/>
        <a:lstStyle/>
        <a:p>
          <a:endParaRPr lang="el-GR"/>
        </a:p>
      </dgm:t>
    </dgm:pt>
    <dgm:pt modelId="{D9C3CECD-14F3-474C-B412-F4C09C8F9B3D}" type="sibTrans" cxnId="{FF277F4A-D1A0-491B-A9CA-3A52099A5143}">
      <dgm:prSet/>
      <dgm:spPr/>
      <dgm:t>
        <a:bodyPr/>
        <a:lstStyle/>
        <a:p>
          <a:endParaRPr lang="el-GR"/>
        </a:p>
      </dgm:t>
    </dgm:pt>
    <dgm:pt modelId="{559600F4-9ACE-4420-9FD9-83DEA5A5F528}" type="pres">
      <dgm:prSet presAssocID="{900D0041-AD12-4CD0-A14A-BCE6ECEBFC76}" presName="Name0" presStyleCnt="0">
        <dgm:presLayoutVars>
          <dgm:dir/>
          <dgm:resizeHandles val="exact"/>
        </dgm:presLayoutVars>
      </dgm:prSet>
      <dgm:spPr/>
      <dgm:t>
        <a:bodyPr/>
        <a:lstStyle/>
        <a:p>
          <a:endParaRPr lang="el-GR"/>
        </a:p>
      </dgm:t>
    </dgm:pt>
    <dgm:pt modelId="{D1C8080C-B411-48B8-B7CB-AA629DD2536D}" type="pres">
      <dgm:prSet presAssocID="{7224D6D6-290B-4C30-8ADF-AE87FA95CEC2}" presName="node" presStyleLbl="node1" presStyleIdx="0" presStyleCnt="5">
        <dgm:presLayoutVars>
          <dgm:bulletEnabled val="1"/>
        </dgm:presLayoutVars>
      </dgm:prSet>
      <dgm:spPr/>
      <dgm:t>
        <a:bodyPr/>
        <a:lstStyle/>
        <a:p>
          <a:endParaRPr lang="el-GR"/>
        </a:p>
      </dgm:t>
    </dgm:pt>
    <dgm:pt modelId="{603E55A9-F4CC-4AE2-8C9E-4F6A7A6B4150}" type="pres">
      <dgm:prSet presAssocID="{2247E0A4-5FBB-4758-B1F1-0626DEEA770F}" presName="sibTrans" presStyleLbl="sibTrans2D1" presStyleIdx="0" presStyleCnt="5" custAng="21453952"/>
      <dgm:spPr/>
      <dgm:t>
        <a:bodyPr/>
        <a:lstStyle/>
        <a:p>
          <a:endParaRPr lang="el-GR"/>
        </a:p>
      </dgm:t>
    </dgm:pt>
    <dgm:pt modelId="{30B5CDDD-B2F5-48C9-90FE-FA878D190E6C}" type="pres">
      <dgm:prSet presAssocID="{2247E0A4-5FBB-4758-B1F1-0626DEEA770F}" presName="connectorText" presStyleLbl="sibTrans2D1" presStyleIdx="0" presStyleCnt="5"/>
      <dgm:spPr/>
      <dgm:t>
        <a:bodyPr/>
        <a:lstStyle/>
        <a:p>
          <a:endParaRPr lang="el-GR"/>
        </a:p>
      </dgm:t>
    </dgm:pt>
    <dgm:pt modelId="{34AC1929-7F27-41F3-A51E-9E50A425A764}" type="pres">
      <dgm:prSet presAssocID="{52B2BEB0-6B30-458D-A0A6-1F5ED26C721B}" presName="node" presStyleLbl="node1" presStyleIdx="1" presStyleCnt="5" custRadScaleRad="34118" custRadScaleInc="-213102">
        <dgm:presLayoutVars>
          <dgm:bulletEnabled val="1"/>
        </dgm:presLayoutVars>
      </dgm:prSet>
      <dgm:spPr/>
      <dgm:t>
        <a:bodyPr/>
        <a:lstStyle/>
        <a:p>
          <a:endParaRPr lang="el-GR"/>
        </a:p>
      </dgm:t>
    </dgm:pt>
    <dgm:pt modelId="{994C47A2-D49B-4C67-988F-F0A2C51B41A9}" type="pres">
      <dgm:prSet presAssocID="{8521B4FC-0673-445B-8E80-94EC34634F09}" presName="sibTrans" presStyleLbl="sibTrans2D1" presStyleIdx="1" presStyleCnt="5" custAng="21398003" custScaleX="106381" custScaleY="126079" custLinFactNeighborX="4448" custLinFactNeighborY="-25885"/>
      <dgm:spPr/>
      <dgm:t>
        <a:bodyPr/>
        <a:lstStyle/>
        <a:p>
          <a:endParaRPr lang="el-GR"/>
        </a:p>
      </dgm:t>
    </dgm:pt>
    <dgm:pt modelId="{62D7BA08-D131-4B87-8F6B-AAA0F6857528}" type="pres">
      <dgm:prSet presAssocID="{8521B4FC-0673-445B-8E80-94EC34634F09}" presName="connectorText" presStyleLbl="sibTrans2D1" presStyleIdx="1" presStyleCnt="5"/>
      <dgm:spPr/>
      <dgm:t>
        <a:bodyPr/>
        <a:lstStyle/>
        <a:p>
          <a:endParaRPr lang="el-GR"/>
        </a:p>
      </dgm:t>
    </dgm:pt>
    <dgm:pt modelId="{5D232A5A-717A-4184-9A9C-E8DC8F777F65}" type="pres">
      <dgm:prSet presAssocID="{1B7E4E2F-3A70-4DF2-A4DE-A435D2C43CDD}" presName="node" presStyleLbl="node1" presStyleIdx="2" presStyleCnt="5" custRadScaleRad="32006" custRadScaleInc="133298">
        <dgm:presLayoutVars>
          <dgm:bulletEnabled val="1"/>
        </dgm:presLayoutVars>
      </dgm:prSet>
      <dgm:spPr/>
      <dgm:t>
        <a:bodyPr/>
        <a:lstStyle/>
        <a:p>
          <a:endParaRPr lang="el-GR"/>
        </a:p>
      </dgm:t>
    </dgm:pt>
    <dgm:pt modelId="{2AEE94A8-30CF-41B8-86F2-DF76ABA4C0F0}" type="pres">
      <dgm:prSet presAssocID="{D9C3CECD-14F3-474C-B412-F4C09C8F9B3D}" presName="sibTrans" presStyleLbl="sibTrans2D1" presStyleIdx="2" presStyleCnt="5" custScaleX="155109" custScaleY="81652" custLinFactNeighborX="3455" custLinFactNeighborY="-2478"/>
      <dgm:spPr/>
      <dgm:t>
        <a:bodyPr/>
        <a:lstStyle/>
        <a:p>
          <a:endParaRPr lang="el-GR"/>
        </a:p>
      </dgm:t>
    </dgm:pt>
    <dgm:pt modelId="{3703A73E-D216-472D-A427-6ADE01AFEC68}" type="pres">
      <dgm:prSet presAssocID="{D9C3CECD-14F3-474C-B412-F4C09C8F9B3D}" presName="connectorText" presStyleLbl="sibTrans2D1" presStyleIdx="2" presStyleCnt="5"/>
      <dgm:spPr/>
      <dgm:t>
        <a:bodyPr/>
        <a:lstStyle/>
        <a:p>
          <a:endParaRPr lang="el-GR"/>
        </a:p>
      </dgm:t>
    </dgm:pt>
    <dgm:pt modelId="{6965356A-3D75-468E-9079-637A6C5B8A94}" type="pres">
      <dgm:prSet presAssocID="{29550CE3-DB6B-443A-B613-36B648D570A7}" presName="node" presStyleLbl="node1" presStyleIdx="3" presStyleCnt="5" custRadScaleRad="133369" custRadScaleInc="72993">
        <dgm:presLayoutVars>
          <dgm:bulletEnabled val="1"/>
        </dgm:presLayoutVars>
      </dgm:prSet>
      <dgm:spPr/>
      <dgm:t>
        <a:bodyPr/>
        <a:lstStyle/>
        <a:p>
          <a:endParaRPr lang="el-GR"/>
        </a:p>
      </dgm:t>
    </dgm:pt>
    <dgm:pt modelId="{C1D41294-714A-44A9-8D37-05F27B19843B}" type="pres">
      <dgm:prSet presAssocID="{2AF19880-0848-4B4A-A6A1-BB54715EEE63}" presName="sibTrans" presStyleLbl="sibTrans2D1" presStyleIdx="3" presStyleCnt="5" custLinFactX="200000" custLinFactNeighborX="229253" custLinFactNeighborY="43252"/>
      <dgm:spPr/>
      <dgm:t>
        <a:bodyPr/>
        <a:lstStyle/>
        <a:p>
          <a:endParaRPr lang="el-GR"/>
        </a:p>
      </dgm:t>
    </dgm:pt>
    <dgm:pt modelId="{9270B92F-FA9E-4A54-8CC1-E35E4BE0EFCA}" type="pres">
      <dgm:prSet presAssocID="{2AF19880-0848-4B4A-A6A1-BB54715EEE63}" presName="connectorText" presStyleLbl="sibTrans2D1" presStyleIdx="3" presStyleCnt="5"/>
      <dgm:spPr/>
      <dgm:t>
        <a:bodyPr/>
        <a:lstStyle/>
        <a:p>
          <a:endParaRPr lang="el-GR"/>
        </a:p>
      </dgm:t>
    </dgm:pt>
    <dgm:pt modelId="{1FD48DF7-742C-4ECC-8853-9BCF5CACE2A7}" type="pres">
      <dgm:prSet presAssocID="{7CFA2E76-15CE-4A51-B32D-E69C85EEE975}" presName="node" presStyleLbl="node1" presStyleIdx="4" presStyleCnt="5" custRadScaleRad="131805" custRadScaleInc="-471999">
        <dgm:presLayoutVars>
          <dgm:bulletEnabled val="1"/>
        </dgm:presLayoutVars>
      </dgm:prSet>
      <dgm:spPr/>
      <dgm:t>
        <a:bodyPr/>
        <a:lstStyle/>
        <a:p>
          <a:endParaRPr lang="el-GR"/>
        </a:p>
      </dgm:t>
    </dgm:pt>
    <dgm:pt modelId="{4E820DF0-C1ED-4247-ADF7-27008AA40850}" type="pres">
      <dgm:prSet presAssocID="{7D29A26A-AA9C-42FF-BA4A-3532359820D9}" presName="sibTrans" presStyleLbl="sibTrans2D1" presStyleIdx="4" presStyleCnt="5" custAng="8918687" custScaleX="144330" custScaleY="107167" custLinFactY="243662" custLinFactNeighborX="-25486" custLinFactNeighborY="300000"/>
      <dgm:spPr/>
      <dgm:t>
        <a:bodyPr/>
        <a:lstStyle/>
        <a:p>
          <a:endParaRPr lang="el-GR"/>
        </a:p>
      </dgm:t>
    </dgm:pt>
    <dgm:pt modelId="{E66A883D-135F-4B9A-ACD5-B00C194B44BC}" type="pres">
      <dgm:prSet presAssocID="{7D29A26A-AA9C-42FF-BA4A-3532359820D9}" presName="connectorText" presStyleLbl="sibTrans2D1" presStyleIdx="4" presStyleCnt="5"/>
      <dgm:spPr/>
      <dgm:t>
        <a:bodyPr/>
        <a:lstStyle/>
        <a:p>
          <a:endParaRPr lang="el-GR"/>
        </a:p>
      </dgm:t>
    </dgm:pt>
  </dgm:ptLst>
  <dgm:cxnLst>
    <dgm:cxn modelId="{B827FED3-A517-4E56-86DC-2D9D4B16A974}" type="presOf" srcId="{7D29A26A-AA9C-42FF-BA4A-3532359820D9}" destId="{4E820DF0-C1ED-4247-ADF7-27008AA40850}" srcOrd="0" destOrd="0" presId="urn:microsoft.com/office/officeart/2005/8/layout/cycle7"/>
    <dgm:cxn modelId="{A9244F01-5F67-43B7-986E-B165F20795AC}" type="presOf" srcId="{8521B4FC-0673-445B-8E80-94EC34634F09}" destId="{62D7BA08-D131-4B87-8F6B-AAA0F6857528}" srcOrd="1" destOrd="0" presId="urn:microsoft.com/office/officeart/2005/8/layout/cycle7"/>
    <dgm:cxn modelId="{BDE12FA7-CEAB-4EC1-804E-9EF4AF7D4C58}" srcId="{900D0041-AD12-4CD0-A14A-BCE6ECEBFC76}" destId="{7CFA2E76-15CE-4A51-B32D-E69C85EEE975}" srcOrd="4" destOrd="0" parTransId="{74978478-F159-4818-88BC-9F4B9DDCF433}" sibTransId="{7D29A26A-AA9C-42FF-BA4A-3532359820D9}"/>
    <dgm:cxn modelId="{7DE44325-6FC2-409C-BACC-8E488A5E09E6}" type="presOf" srcId="{D9C3CECD-14F3-474C-B412-F4C09C8F9B3D}" destId="{2AEE94A8-30CF-41B8-86F2-DF76ABA4C0F0}" srcOrd="0" destOrd="0" presId="urn:microsoft.com/office/officeart/2005/8/layout/cycle7"/>
    <dgm:cxn modelId="{33423CE7-6209-4405-B0F9-B49F2E3D14AE}" type="presOf" srcId="{2247E0A4-5FBB-4758-B1F1-0626DEEA770F}" destId="{603E55A9-F4CC-4AE2-8C9E-4F6A7A6B4150}" srcOrd="0" destOrd="0" presId="urn:microsoft.com/office/officeart/2005/8/layout/cycle7"/>
    <dgm:cxn modelId="{EF45DC7B-8368-43AA-9D23-9709EF241B96}" type="presOf" srcId="{2AF19880-0848-4B4A-A6A1-BB54715EEE63}" destId="{C1D41294-714A-44A9-8D37-05F27B19843B}" srcOrd="0" destOrd="0" presId="urn:microsoft.com/office/officeart/2005/8/layout/cycle7"/>
    <dgm:cxn modelId="{90344138-6124-43FA-A2D6-3AA56705B5AA}" type="presOf" srcId="{7D29A26A-AA9C-42FF-BA4A-3532359820D9}" destId="{E66A883D-135F-4B9A-ACD5-B00C194B44BC}" srcOrd="1" destOrd="0" presId="urn:microsoft.com/office/officeart/2005/8/layout/cycle7"/>
    <dgm:cxn modelId="{98143490-1779-43FA-8A1B-1D7FD42E5F7B}" srcId="{900D0041-AD12-4CD0-A14A-BCE6ECEBFC76}" destId="{29550CE3-DB6B-443A-B613-36B648D570A7}" srcOrd="3" destOrd="0" parTransId="{19D866A0-F7DE-49F6-A7DA-A25A951D6F88}" sibTransId="{2AF19880-0848-4B4A-A6A1-BB54715EEE63}"/>
    <dgm:cxn modelId="{8E2C039F-6DE4-48C6-AF68-CF3A1DAAC961}" type="presOf" srcId="{7224D6D6-290B-4C30-8ADF-AE87FA95CEC2}" destId="{D1C8080C-B411-48B8-B7CB-AA629DD2536D}" srcOrd="0" destOrd="0" presId="urn:microsoft.com/office/officeart/2005/8/layout/cycle7"/>
    <dgm:cxn modelId="{FF277F4A-D1A0-491B-A9CA-3A52099A5143}" srcId="{900D0041-AD12-4CD0-A14A-BCE6ECEBFC76}" destId="{1B7E4E2F-3A70-4DF2-A4DE-A435D2C43CDD}" srcOrd="2" destOrd="0" parTransId="{030DD9EB-6685-40EF-A6A8-D955187269DE}" sibTransId="{D9C3CECD-14F3-474C-B412-F4C09C8F9B3D}"/>
    <dgm:cxn modelId="{28AAE233-C2EE-4934-93E6-8F61B837881E}" type="presOf" srcId="{D9C3CECD-14F3-474C-B412-F4C09C8F9B3D}" destId="{3703A73E-D216-472D-A427-6ADE01AFEC68}" srcOrd="1" destOrd="0" presId="urn:microsoft.com/office/officeart/2005/8/layout/cycle7"/>
    <dgm:cxn modelId="{16EC4FD4-086B-43D3-A063-5E7638CE3763}" type="presOf" srcId="{1B7E4E2F-3A70-4DF2-A4DE-A435D2C43CDD}" destId="{5D232A5A-717A-4184-9A9C-E8DC8F777F65}" srcOrd="0" destOrd="0" presId="urn:microsoft.com/office/officeart/2005/8/layout/cycle7"/>
    <dgm:cxn modelId="{93FD21AD-B715-4296-976D-EB305E8A4907}" type="presOf" srcId="{2247E0A4-5FBB-4758-B1F1-0626DEEA770F}" destId="{30B5CDDD-B2F5-48C9-90FE-FA878D190E6C}" srcOrd="1" destOrd="0" presId="urn:microsoft.com/office/officeart/2005/8/layout/cycle7"/>
    <dgm:cxn modelId="{0FB6FF9A-5A9F-4361-8AD2-4052611EAF1F}" type="presOf" srcId="{2AF19880-0848-4B4A-A6A1-BB54715EEE63}" destId="{9270B92F-FA9E-4A54-8CC1-E35E4BE0EFCA}" srcOrd="1" destOrd="0" presId="urn:microsoft.com/office/officeart/2005/8/layout/cycle7"/>
    <dgm:cxn modelId="{75457EFA-BAC3-435B-ACA2-F6DF6E738E34}" type="presOf" srcId="{8521B4FC-0673-445B-8E80-94EC34634F09}" destId="{994C47A2-D49B-4C67-988F-F0A2C51B41A9}" srcOrd="0" destOrd="0" presId="urn:microsoft.com/office/officeart/2005/8/layout/cycle7"/>
    <dgm:cxn modelId="{E936C010-AF08-4022-9012-F9BA861EAC3C}" type="presOf" srcId="{900D0041-AD12-4CD0-A14A-BCE6ECEBFC76}" destId="{559600F4-9ACE-4420-9FD9-83DEA5A5F528}" srcOrd="0" destOrd="0" presId="urn:microsoft.com/office/officeart/2005/8/layout/cycle7"/>
    <dgm:cxn modelId="{0838C180-DBE5-495F-9FBE-6122F284AC4D}" type="presOf" srcId="{29550CE3-DB6B-443A-B613-36B648D570A7}" destId="{6965356A-3D75-468E-9079-637A6C5B8A94}" srcOrd="0" destOrd="0" presId="urn:microsoft.com/office/officeart/2005/8/layout/cycle7"/>
    <dgm:cxn modelId="{AF8B16D7-F3C3-47BB-A1A5-B412C0D208EE}" type="presOf" srcId="{52B2BEB0-6B30-458D-A0A6-1F5ED26C721B}" destId="{34AC1929-7F27-41F3-A51E-9E50A425A764}" srcOrd="0" destOrd="0" presId="urn:microsoft.com/office/officeart/2005/8/layout/cycle7"/>
    <dgm:cxn modelId="{DB7BB15F-C757-45A6-89C7-2BA805826A43}" srcId="{900D0041-AD12-4CD0-A14A-BCE6ECEBFC76}" destId="{7224D6D6-290B-4C30-8ADF-AE87FA95CEC2}" srcOrd="0" destOrd="0" parTransId="{4C555DD7-E602-43A8-B0F4-38E5073CFB4B}" sibTransId="{2247E0A4-5FBB-4758-B1F1-0626DEEA770F}"/>
    <dgm:cxn modelId="{8A455675-71BB-424C-9C97-32C3BE232F58}" type="presOf" srcId="{7CFA2E76-15CE-4A51-B32D-E69C85EEE975}" destId="{1FD48DF7-742C-4ECC-8853-9BCF5CACE2A7}" srcOrd="0" destOrd="0" presId="urn:microsoft.com/office/officeart/2005/8/layout/cycle7"/>
    <dgm:cxn modelId="{62D21AD5-BB86-4976-80EC-968220361032}" srcId="{900D0041-AD12-4CD0-A14A-BCE6ECEBFC76}" destId="{52B2BEB0-6B30-458D-A0A6-1F5ED26C721B}" srcOrd="1" destOrd="0" parTransId="{DE50EF63-19F2-4ADC-AB25-BA981DE0BE1C}" sibTransId="{8521B4FC-0673-445B-8E80-94EC34634F09}"/>
    <dgm:cxn modelId="{5235107D-0633-4739-975E-A9913BB2B54C}" type="presParOf" srcId="{559600F4-9ACE-4420-9FD9-83DEA5A5F528}" destId="{D1C8080C-B411-48B8-B7CB-AA629DD2536D}" srcOrd="0" destOrd="0" presId="urn:microsoft.com/office/officeart/2005/8/layout/cycle7"/>
    <dgm:cxn modelId="{D8DE5491-11C8-4195-AEC5-53D649639475}" type="presParOf" srcId="{559600F4-9ACE-4420-9FD9-83DEA5A5F528}" destId="{603E55A9-F4CC-4AE2-8C9E-4F6A7A6B4150}" srcOrd="1" destOrd="0" presId="urn:microsoft.com/office/officeart/2005/8/layout/cycle7"/>
    <dgm:cxn modelId="{B70EB079-1887-4A13-A1D3-7DF3F3BA85C9}" type="presParOf" srcId="{603E55A9-F4CC-4AE2-8C9E-4F6A7A6B4150}" destId="{30B5CDDD-B2F5-48C9-90FE-FA878D190E6C}" srcOrd="0" destOrd="0" presId="urn:microsoft.com/office/officeart/2005/8/layout/cycle7"/>
    <dgm:cxn modelId="{C3CB15F7-DBFB-4B62-A291-8D3D0C434C4A}" type="presParOf" srcId="{559600F4-9ACE-4420-9FD9-83DEA5A5F528}" destId="{34AC1929-7F27-41F3-A51E-9E50A425A764}" srcOrd="2" destOrd="0" presId="urn:microsoft.com/office/officeart/2005/8/layout/cycle7"/>
    <dgm:cxn modelId="{964DBB7C-C0B3-4BC6-B0B1-2D88DBB65660}" type="presParOf" srcId="{559600F4-9ACE-4420-9FD9-83DEA5A5F528}" destId="{994C47A2-D49B-4C67-988F-F0A2C51B41A9}" srcOrd="3" destOrd="0" presId="urn:microsoft.com/office/officeart/2005/8/layout/cycle7"/>
    <dgm:cxn modelId="{E586A2F7-3646-46D9-AC8C-E7789FC3E2B9}" type="presParOf" srcId="{994C47A2-D49B-4C67-988F-F0A2C51B41A9}" destId="{62D7BA08-D131-4B87-8F6B-AAA0F6857528}" srcOrd="0" destOrd="0" presId="urn:microsoft.com/office/officeart/2005/8/layout/cycle7"/>
    <dgm:cxn modelId="{EDD13CBC-0147-4573-9719-555210285B6C}" type="presParOf" srcId="{559600F4-9ACE-4420-9FD9-83DEA5A5F528}" destId="{5D232A5A-717A-4184-9A9C-E8DC8F777F65}" srcOrd="4" destOrd="0" presId="urn:microsoft.com/office/officeart/2005/8/layout/cycle7"/>
    <dgm:cxn modelId="{9571E81F-797E-4382-B42F-C36C001CF122}" type="presParOf" srcId="{559600F4-9ACE-4420-9FD9-83DEA5A5F528}" destId="{2AEE94A8-30CF-41B8-86F2-DF76ABA4C0F0}" srcOrd="5" destOrd="0" presId="urn:microsoft.com/office/officeart/2005/8/layout/cycle7"/>
    <dgm:cxn modelId="{66D82A89-63C9-415E-81BD-CD674120FC7D}" type="presParOf" srcId="{2AEE94A8-30CF-41B8-86F2-DF76ABA4C0F0}" destId="{3703A73E-D216-472D-A427-6ADE01AFEC68}" srcOrd="0" destOrd="0" presId="urn:microsoft.com/office/officeart/2005/8/layout/cycle7"/>
    <dgm:cxn modelId="{CBD252F9-270F-4FB1-8094-5C266831F447}" type="presParOf" srcId="{559600F4-9ACE-4420-9FD9-83DEA5A5F528}" destId="{6965356A-3D75-468E-9079-637A6C5B8A94}" srcOrd="6" destOrd="0" presId="urn:microsoft.com/office/officeart/2005/8/layout/cycle7"/>
    <dgm:cxn modelId="{A0589314-106C-4028-90CD-A3DCA0156E59}" type="presParOf" srcId="{559600F4-9ACE-4420-9FD9-83DEA5A5F528}" destId="{C1D41294-714A-44A9-8D37-05F27B19843B}" srcOrd="7" destOrd="0" presId="urn:microsoft.com/office/officeart/2005/8/layout/cycle7"/>
    <dgm:cxn modelId="{A833224A-F23D-4178-A464-78A657840112}" type="presParOf" srcId="{C1D41294-714A-44A9-8D37-05F27B19843B}" destId="{9270B92F-FA9E-4A54-8CC1-E35E4BE0EFCA}" srcOrd="0" destOrd="0" presId="urn:microsoft.com/office/officeart/2005/8/layout/cycle7"/>
    <dgm:cxn modelId="{D6DE1E8D-87BB-4F9C-B7D1-D504B44E0E47}" type="presParOf" srcId="{559600F4-9ACE-4420-9FD9-83DEA5A5F528}" destId="{1FD48DF7-742C-4ECC-8853-9BCF5CACE2A7}" srcOrd="8" destOrd="0" presId="urn:microsoft.com/office/officeart/2005/8/layout/cycle7"/>
    <dgm:cxn modelId="{CD7FE1C5-79E2-4207-A516-F9399ACC7F55}" type="presParOf" srcId="{559600F4-9ACE-4420-9FD9-83DEA5A5F528}" destId="{4E820DF0-C1ED-4247-ADF7-27008AA40850}" srcOrd="9" destOrd="0" presId="urn:microsoft.com/office/officeart/2005/8/layout/cycle7"/>
    <dgm:cxn modelId="{9B4FEEB3-65C6-4107-A83C-4CD9CCBF3D8C}" type="presParOf" srcId="{4E820DF0-C1ED-4247-ADF7-27008AA40850}" destId="{E66A883D-135F-4B9A-ACD5-B00C194B44BC}"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C8080C-B411-48B8-B7CB-AA629DD2536D}">
      <dsp:nvSpPr>
        <dsp:cNvPr id="0" name=""/>
        <dsp:cNvSpPr/>
      </dsp:nvSpPr>
      <dsp:spPr>
        <a:xfrm>
          <a:off x="2380505" y="2900"/>
          <a:ext cx="1334988" cy="667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accent3">
                  <a:lumMod val="50000"/>
                </a:schemeClr>
              </a:solidFill>
            </a:rPr>
            <a:t>ΥΠΠΕΘ</a:t>
          </a:r>
          <a:endParaRPr lang="el-GR" sz="2000" kern="1200" dirty="0">
            <a:solidFill>
              <a:schemeClr val="accent3">
                <a:lumMod val="50000"/>
              </a:schemeClr>
            </a:solidFill>
          </a:endParaRPr>
        </a:p>
      </dsp:txBody>
      <dsp:txXfrm>
        <a:off x="2380505" y="2900"/>
        <a:ext cx="1334988" cy="667494"/>
      </dsp:txXfrm>
    </dsp:sp>
    <dsp:sp modelId="{603E55A9-F4CC-4AE2-8C9E-4F6A7A6B4150}">
      <dsp:nvSpPr>
        <dsp:cNvPr id="0" name=""/>
        <dsp:cNvSpPr/>
      </dsp:nvSpPr>
      <dsp:spPr>
        <a:xfrm rot="5400000">
          <a:off x="2798665" y="838343"/>
          <a:ext cx="446085" cy="23362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l-GR" sz="800" kern="1200"/>
        </a:p>
      </dsp:txBody>
      <dsp:txXfrm rot="5400000">
        <a:off x="2798665" y="838343"/>
        <a:ext cx="446085" cy="233622"/>
      </dsp:txXfrm>
    </dsp:sp>
    <dsp:sp modelId="{34AC1929-7F27-41F3-A51E-9E50A425A764}">
      <dsp:nvSpPr>
        <dsp:cNvPr id="0" name=""/>
        <dsp:cNvSpPr/>
      </dsp:nvSpPr>
      <dsp:spPr>
        <a:xfrm>
          <a:off x="2327921" y="1239915"/>
          <a:ext cx="1334988" cy="667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accent3">
                  <a:lumMod val="50000"/>
                </a:schemeClr>
              </a:solidFill>
            </a:rPr>
            <a:t>ΙΕΠ</a:t>
          </a:r>
          <a:endParaRPr lang="el-GR" sz="2000" kern="1200" dirty="0">
            <a:solidFill>
              <a:schemeClr val="accent3">
                <a:lumMod val="50000"/>
              </a:schemeClr>
            </a:solidFill>
          </a:endParaRPr>
        </a:p>
      </dsp:txBody>
      <dsp:txXfrm>
        <a:off x="2327921" y="1239915"/>
        <a:ext cx="1334988" cy="667494"/>
      </dsp:txXfrm>
    </dsp:sp>
    <dsp:sp modelId="{994C47A2-D49B-4C67-988F-F0A2C51B41A9}">
      <dsp:nvSpPr>
        <dsp:cNvPr id="0" name=""/>
        <dsp:cNvSpPr/>
      </dsp:nvSpPr>
      <dsp:spPr>
        <a:xfrm rot="5400000">
          <a:off x="2741976" y="1977984"/>
          <a:ext cx="474549" cy="294549"/>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l-GR" sz="800" kern="1200"/>
        </a:p>
      </dsp:txBody>
      <dsp:txXfrm rot="5400000">
        <a:off x="2741976" y="1977984"/>
        <a:ext cx="474549" cy="294549"/>
      </dsp:txXfrm>
    </dsp:sp>
    <dsp:sp modelId="{5D232A5A-717A-4184-9A9C-E8DC8F777F65}">
      <dsp:nvSpPr>
        <dsp:cNvPr id="0" name=""/>
        <dsp:cNvSpPr/>
      </dsp:nvSpPr>
      <dsp:spPr>
        <a:xfrm>
          <a:off x="2255909" y="2464054"/>
          <a:ext cx="1334988" cy="667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kern="1200" dirty="0" smtClean="0">
              <a:solidFill>
                <a:schemeClr val="accent3">
                  <a:lumMod val="50000"/>
                </a:schemeClr>
              </a:solidFill>
            </a:rPr>
            <a:t>Μονάδα Εργασίας Κοινωνικών Επιστημών</a:t>
          </a:r>
          <a:endParaRPr lang="el-GR" sz="1000" kern="1200" dirty="0">
            <a:solidFill>
              <a:schemeClr val="accent3">
                <a:lumMod val="50000"/>
              </a:schemeClr>
            </a:solidFill>
          </a:endParaRPr>
        </a:p>
      </dsp:txBody>
      <dsp:txXfrm>
        <a:off x="2255909" y="2464054"/>
        <a:ext cx="1334988" cy="667494"/>
      </dsp:txXfrm>
    </dsp:sp>
    <dsp:sp modelId="{2AEE94A8-30CF-41B8-86F2-DF76ABA4C0F0}">
      <dsp:nvSpPr>
        <dsp:cNvPr id="0" name=""/>
        <dsp:cNvSpPr/>
      </dsp:nvSpPr>
      <dsp:spPr>
        <a:xfrm rot="9874686">
          <a:off x="1548737" y="2984661"/>
          <a:ext cx="691918" cy="190757"/>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l-GR" sz="800" kern="1200"/>
        </a:p>
      </dsp:txBody>
      <dsp:txXfrm rot="9874686">
        <a:off x="1548737" y="2984661"/>
        <a:ext cx="691918" cy="190757"/>
      </dsp:txXfrm>
    </dsp:sp>
    <dsp:sp modelId="{6965356A-3D75-468E-9079-637A6C5B8A94}">
      <dsp:nvSpPr>
        <dsp:cNvPr id="0" name=""/>
        <dsp:cNvSpPr/>
      </dsp:nvSpPr>
      <dsp:spPr>
        <a:xfrm>
          <a:off x="167671" y="3040109"/>
          <a:ext cx="1334988" cy="667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b="1" kern="1200" dirty="0" smtClean="0">
              <a:solidFill>
                <a:schemeClr val="accent3">
                  <a:lumMod val="50000"/>
                </a:schemeClr>
              </a:solidFill>
            </a:rPr>
            <a:t>Ομάδα εργασίας για </a:t>
          </a:r>
          <a:r>
            <a:rPr lang="el-GR" sz="1000" b="1" kern="1200" dirty="0" err="1" smtClean="0">
              <a:solidFill>
                <a:schemeClr val="accent3">
                  <a:lumMod val="50000"/>
                </a:schemeClr>
              </a:solidFill>
            </a:rPr>
            <a:t>Κοιν</a:t>
          </a:r>
          <a:r>
            <a:rPr lang="el-GR" sz="1000" b="1" kern="1200" dirty="0" smtClean="0">
              <a:solidFill>
                <a:schemeClr val="accent3">
                  <a:lumMod val="50000"/>
                </a:schemeClr>
              </a:solidFill>
            </a:rPr>
            <a:t>. Πολ. Αγωγή </a:t>
          </a:r>
          <a:r>
            <a:rPr lang="el-GR" sz="1000" b="1" kern="1200" dirty="0" err="1" smtClean="0">
              <a:solidFill>
                <a:schemeClr val="accent3">
                  <a:lumMod val="50000"/>
                </a:schemeClr>
              </a:solidFill>
            </a:rPr>
            <a:t>Ε΄Δημοτικού</a:t>
          </a:r>
          <a:endParaRPr lang="el-GR" sz="1000" b="1" kern="1200" dirty="0">
            <a:solidFill>
              <a:schemeClr val="accent3">
                <a:lumMod val="50000"/>
              </a:schemeClr>
            </a:solidFill>
          </a:endParaRPr>
        </a:p>
      </dsp:txBody>
      <dsp:txXfrm>
        <a:off x="167671" y="3040109"/>
        <a:ext cx="1334988" cy="667494"/>
      </dsp:txXfrm>
    </dsp:sp>
    <dsp:sp modelId="{C1D41294-714A-44A9-8D37-05F27B19843B}">
      <dsp:nvSpPr>
        <dsp:cNvPr id="0" name=""/>
        <dsp:cNvSpPr/>
      </dsp:nvSpPr>
      <dsp:spPr>
        <a:xfrm rot="21599999">
          <a:off x="4723206" y="3358091"/>
          <a:ext cx="446085" cy="233622"/>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l-GR" sz="800" kern="1200"/>
        </a:p>
      </dsp:txBody>
      <dsp:txXfrm rot="21599999">
        <a:off x="4723206" y="3358091"/>
        <a:ext cx="446085" cy="233622"/>
      </dsp:txXfrm>
    </dsp:sp>
    <dsp:sp modelId="{1FD48DF7-742C-4ECC-8853-9BCF5CACE2A7}">
      <dsp:nvSpPr>
        <dsp:cNvPr id="0" name=""/>
        <dsp:cNvSpPr/>
      </dsp:nvSpPr>
      <dsp:spPr>
        <a:xfrm>
          <a:off x="4560170" y="3040108"/>
          <a:ext cx="1334988" cy="66749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lang="el-GR" sz="1000" b="1" kern="1200" dirty="0" smtClean="0">
              <a:solidFill>
                <a:schemeClr val="accent3">
                  <a:lumMod val="50000"/>
                </a:schemeClr>
              </a:solidFill>
            </a:rPr>
            <a:t>Ομάδα εργασίας για </a:t>
          </a:r>
          <a:r>
            <a:rPr lang="el-GR" sz="1000" b="1" kern="1200" dirty="0" err="1" smtClean="0">
              <a:solidFill>
                <a:schemeClr val="accent3">
                  <a:lumMod val="50000"/>
                </a:schemeClr>
              </a:solidFill>
            </a:rPr>
            <a:t>Κοιν</a:t>
          </a:r>
          <a:r>
            <a:rPr lang="el-GR" sz="1000" b="1" kern="1200" dirty="0" smtClean="0">
              <a:solidFill>
                <a:schemeClr val="accent3">
                  <a:lumMod val="50000"/>
                </a:schemeClr>
              </a:solidFill>
            </a:rPr>
            <a:t>. Πολ. Αγωγή </a:t>
          </a:r>
          <a:r>
            <a:rPr lang="el-GR" sz="1000" b="1" kern="1200" dirty="0" err="1" smtClean="0">
              <a:solidFill>
                <a:schemeClr val="accent3">
                  <a:lumMod val="50000"/>
                </a:schemeClr>
              </a:solidFill>
            </a:rPr>
            <a:t>Στ΄Δημοτικού</a:t>
          </a:r>
          <a:endParaRPr lang="el-GR" sz="1000" b="1" kern="1200" dirty="0">
            <a:solidFill>
              <a:schemeClr val="accent3">
                <a:lumMod val="50000"/>
              </a:schemeClr>
            </a:solidFill>
          </a:endParaRPr>
        </a:p>
      </dsp:txBody>
      <dsp:txXfrm>
        <a:off x="4560170" y="3040108"/>
        <a:ext cx="1334988" cy="667494"/>
      </dsp:txXfrm>
    </dsp:sp>
    <dsp:sp modelId="{4E820DF0-C1ED-4247-ADF7-27008AA40850}">
      <dsp:nvSpPr>
        <dsp:cNvPr id="0" name=""/>
        <dsp:cNvSpPr/>
      </dsp:nvSpPr>
      <dsp:spPr>
        <a:xfrm rot="1378771">
          <a:off x="3702225" y="3000187"/>
          <a:ext cx="643834" cy="250366"/>
        </a:xfrm>
        <a:prstGeom prst="lef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l-GR" sz="800" kern="1200"/>
        </a:p>
      </dsp:txBody>
      <dsp:txXfrm rot="1378771">
        <a:off x="3702225" y="3000187"/>
        <a:ext cx="643834" cy="250366"/>
      </dsp:txXfrm>
    </dsp:sp>
  </dsp:spTree>
</dsp:drawing>
</file>

<file path=ppt/diagrams/layout1.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A9D382DC-772B-4E74-A24E-87E6075FA610}" type="datetimeFigureOut">
              <a:rPr lang="el-GR" smtClean="0"/>
              <a:pPr/>
              <a:t>26/9/2016</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61399C17-7DD7-4F73-9D27-7F20CB14A93B}"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9D382DC-772B-4E74-A24E-87E6075FA610}" type="datetimeFigureOut">
              <a:rPr lang="el-GR" smtClean="0"/>
              <a:pPr/>
              <a:t>26/9/2016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399C17-7DD7-4F73-9D27-7F20CB14A93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9D382DC-772B-4E74-A24E-87E6075FA610}" type="datetimeFigureOut">
              <a:rPr lang="el-GR" smtClean="0"/>
              <a:pPr/>
              <a:t>26/9/2016</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1399C17-7DD7-4F73-9D27-7F20CB14A93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A9D382DC-772B-4E74-A24E-87E6075FA610}" type="datetimeFigureOut">
              <a:rPr lang="el-GR" smtClean="0"/>
              <a:pPr/>
              <a:t>26/9/2016</a:t>
            </a:fld>
            <a:endParaRPr lang="el-GR"/>
          </a:p>
        </p:txBody>
      </p:sp>
      <p:sp>
        <p:nvSpPr>
          <p:cNvPr id="9" name="8 - Θέση αριθμού διαφάνειας"/>
          <p:cNvSpPr>
            <a:spLocks noGrp="1"/>
          </p:cNvSpPr>
          <p:nvPr>
            <p:ph type="sldNum" sz="quarter" idx="15"/>
          </p:nvPr>
        </p:nvSpPr>
        <p:spPr/>
        <p:txBody>
          <a:bodyPr rtlCol="0"/>
          <a:lstStyle/>
          <a:p>
            <a:fld id="{61399C17-7DD7-4F73-9D27-7F20CB14A93B}"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A9D382DC-772B-4E74-A24E-87E6075FA610}" type="datetimeFigureOut">
              <a:rPr lang="el-GR" smtClean="0"/>
              <a:pPr/>
              <a:t>26/9/2016</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61399C17-7DD7-4F73-9D27-7F20CB14A93B}"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A9D382DC-772B-4E74-A24E-87E6075FA610}" type="datetimeFigureOut">
              <a:rPr lang="el-GR" smtClean="0"/>
              <a:pPr/>
              <a:t>26/9/2016</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1399C17-7DD7-4F73-9D27-7F20CB14A93B}"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A9D382DC-772B-4E74-A24E-87E6075FA610}" type="datetimeFigureOut">
              <a:rPr lang="el-GR" smtClean="0"/>
              <a:pPr/>
              <a:t>26/9/2016</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1399C17-7DD7-4F73-9D27-7F20CB14A93B}"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A9D382DC-772B-4E74-A24E-87E6075FA610}" type="datetimeFigureOut">
              <a:rPr lang="el-GR" smtClean="0"/>
              <a:pPr/>
              <a:t>26/9/2016</a:t>
            </a:fld>
            <a:endParaRPr lang="el-GR"/>
          </a:p>
        </p:txBody>
      </p:sp>
      <p:sp>
        <p:nvSpPr>
          <p:cNvPr id="7" name="6 - Θέση αριθμού διαφάνειας"/>
          <p:cNvSpPr>
            <a:spLocks noGrp="1"/>
          </p:cNvSpPr>
          <p:nvPr>
            <p:ph type="sldNum" sz="quarter" idx="11"/>
          </p:nvPr>
        </p:nvSpPr>
        <p:spPr/>
        <p:txBody>
          <a:bodyPr rtlCol="0"/>
          <a:lstStyle/>
          <a:p>
            <a:fld id="{61399C17-7DD7-4F73-9D27-7F20CB14A93B}"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9D382DC-772B-4E74-A24E-87E6075FA610}" type="datetimeFigureOut">
              <a:rPr lang="el-GR" smtClean="0"/>
              <a:pPr/>
              <a:t>26/9/2016</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1399C17-7DD7-4F73-9D27-7F20CB14A93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A9D382DC-772B-4E74-A24E-87E6075FA610}" type="datetimeFigureOut">
              <a:rPr lang="el-GR" smtClean="0"/>
              <a:pPr/>
              <a:t>26/9/2016</a:t>
            </a:fld>
            <a:endParaRPr lang="el-GR"/>
          </a:p>
        </p:txBody>
      </p:sp>
      <p:sp>
        <p:nvSpPr>
          <p:cNvPr id="22" name="21 - Θέση αριθμού διαφάνειας"/>
          <p:cNvSpPr>
            <a:spLocks noGrp="1"/>
          </p:cNvSpPr>
          <p:nvPr>
            <p:ph type="sldNum" sz="quarter" idx="15"/>
          </p:nvPr>
        </p:nvSpPr>
        <p:spPr/>
        <p:txBody>
          <a:bodyPr rtlCol="0"/>
          <a:lstStyle/>
          <a:p>
            <a:fld id="{61399C17-7DD7-4F73-9D27-7F20CB14A93B}"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A9D382DC-772B-4E74-A24E-87E6075FA610}" type="datetimeFigureOut">
              <a:rPr lang="el-GR" smtClean="0"/>
              <a:pPr/>
              <a:t>26/9/2016</a:t>
            </a:fld>
            <a:endParaRPr lang="el-GR"/>
          </a:p>
        </p:txBody>
      </p:sp>
      <p:sp>
        <p:nvSpPr>
          <p:cNvPr id="18" name="17 - Θέση αριθμού διαφάνειας"/>
          <p:cNvSpPr>
            <a:spLocks noGrp="1"/>
          </p:cNvSpPr>
          <p:nvPr>
            <p:ph type="sldNum" sz="quarter" idx="11"/>
          </p:nvPr>
        </p:nvSpPr>
        <p:spPr/>
        <p:txBody>
          <a:bodyPr rtlCol="0"/>
          <a:lstStyle/>
          <a:p>
            <a:fld id="{61399C17-7DD7-4F73-9D27-7F20CB14A93B}"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9D382DC-772B-4E74-A24E-87E6075FA610}" type="datetimeFigureOut">
              <a:rPr lang="el-GR" smtClean="0"/>
              <a:pPr/>
              <a:t>26/9/2016</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399C17-7DD7-4F73-9D27-7F20CB14A93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books.edu.gr/new/course-main.php?course=DSDIM-F103" TargetMode="External"/><Relationship Id="rId2" Type="http://schemas.openxmlformats.org/officeDocument/2006/relationships/hyperlink" Target="http://www.rhodes.aegean.gr/ptde/issue5/KARAKIZA.pdf" TargetMode="External"/><Relationship Id="rId1" Type="http://schemas.openxmlformats.org/officeDocument/2006/relationships/slideLayout" Target="../slideLayouts/slideLayout2.xml"/><Relationship Id="rId4" Type="http://schemas.openxmlformats.org/officeDocument/2006/relationships/hyperlink" Target="http://ts.sch.gr/repo/online-packages/dim-koinoniki-pol-agogi-e-st/intro.ht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259632" y="332656"/>
            <a:ext cx="7772400" cy="1226567"/>
          </a:xfrm>
        </p:spPr>
        <p:txBody>
          <a:bodyPr>
            <a:normAutofit/>
          </a:bodyPr>
          <a:lstStyle/>
          <a:p>
            <a:r>
              <a:rPr lang="el-GR" sz="2200" b="1" dirty="0"/>
              <a:t>ΑΝΑΔΙΑΡΘΡΩΣΗ ΚΑΙ ΕΞΟΡΘΟΛΟΓΙΣΜΟΣ ΤΗΣ ΔΙΔΑΚΤΕΑΣ ΥΛΗΣ ΠΡΩΤΟΒΑΘΜΙΑΣ ΚΑΙ ΔΕΥΤΕΡΟΒΑΘΜΙΑΣ ΕΚΠΑΙΔΕΥΣΗΣ </a:t>
            </a:r>
            <a:endParaRPr lang="el-GR" dirty="0"/>
          </a:p>
        </p:txBody>
      </p:sp>
      <p:sp>
        <p:nvSpPr>
          <p:cNvPr id="3" name="2 - Υπότιτλος"/>
          <p:cNvSpPr>
            <a:spLocks noGrp="1"/>
          </p:cNvSpPr>
          <p:nvPr>
            <p:ph type="subTitle" idx="1"/>
          </p:nvPr>
        </p:nvSpPr>
        <p:spPr>
          <a:xfrm>
            <a:off x="1835696" y="2492896"/>
            <a:ext cx="6400800" cy="1152128"/>
          </a:xfrm>
        </p:spPr>
        <p:txBody>
          <a:bodyPr>
            <a:normAutofit fontScale="92500"/>
          </a:bodyPr>
          <a:lstStyle/>
          <a:p>
            <a:r>
              <a:rPr lang="el-GR" sz="3000" dirty="0">
                <a:solidFill>
                  <a:schemeClr val="accent3">
                    <a:lumMod val="50000"/>
                  </a:schemeClr>
                </a:solidFill>
              </a:rPr>
              <a:t>Κοινωνική και Πολιτική </a:t>
            </a:r>
            <a:r>
              <a:rPr lang="el-GR" sz="3000" dirty="0" smtClean="0">
                <a:solidFill>
                  <a:schemeClr val="accent3">
                    <a:lumMod val="50000"/>
                  </a:schemeClr>
                </a:solidFill>
              </a:rPr>
              <a:t>Αγωγή </a:t>
            </a:r>
            <a:r>
              <a:rPr lang="el-GR" dirty="0" smtClean="0">
                <a:solidFill>
                  <a:schemeClr val="tx1"/>
                </a:solidFill>
              </a:rPr>
              <a:t>Ε΄- </a:t>
            </a:r>
            <a:r>
              <a:rPr lang="el-GR" dirty="0" err="1" smtClean="0">
                <a:solidFill>
                  <a:schemeClr val="tx1"/>
                </a:solidFill>
              </a:rPr>
              <a:t>Στ΄</a:t>
            </a:r>
            <a:r>
              <a:rPr lang="el-GR" dirty="0" smtClean="0">
                <a:solidFill>
                  <a:schemeClr val="tx1"/>
                </a:solidFill>
              </a:rPr>
              <a:t> </a:t>
            </a:r>
            <a:r>
              <a:rPr lang="el-GR" dirty="0" smtClean="0">
                <a:solidFill>
                  <a:schemeClr val="tx1"/>
                </a:solidFill>
              </a:rPr>
              <a:t>Δημοτικού</a:t>
            </a:r>
            <a:endParaRPr lang="el-GR" dirty="0" smtClean="0">
              <a:solidFill>
                <a:schemeClr val="tx1"/>
              </a:solidFill>
            </a:endParaRPr>
          </a:p>
          <a:p>
            <a:r>
              <a:rPr lang="el-GR" dirty="0" smtClean="0">
                <a:solidFill>
                  <a:schemeClr val="tx1"/>
                </a:solidFill>
              </a:rPr>
              <a:t> </a:t>
            </a:r>
            <a:endParaRPr lang="el-G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 Τίτλος"/>
          <p:cNvSpPr>
            <a:spLocks noGrp="1"/>
          </p:cNvSpPr>
          <p:nvPr>
            <p:ph type="title"/>
          </p:nvPr>
        </p:nvSpPr>
        <p:spPr>
          <a:xfrm>
            <a:off x="467544" y="404664"/>
            <a:ext cx="7467600" cy="724942"/>
          </a:xfrm>
          <a:solidFill>
            <a:schemeClr val="accent4">
              <a:lumMod val="40000"/>
              <a:lumOff val="60000"/>
            </a:schemeClr>
          </a:solidFill>
        </p:spPr>
        <p:txBody>
          <a:bodyPr>
            <a:normAutofit/>
          </a:bodyPr>
          <a:lstStyle/>
          <a:p>
            <a:r>
              <a:rPr lang="el-GR" sz="2000" dirty="0" err="1" smtClean="0">
                <a:solidFill>
                  <a:schemeClr val="accent3">
                    <a:lumMod val="50000"/>
                  </a:schemeClr>
                </a:solidFill>
              </a:rPr>
              <a:t>Κοινωνικη</a:t>
            </a:r>
            <a:r>
              <a:rPr lang="el-GR" sz="2000" dirty="0" smtClean="0">
                <a:solidFill>
                  <a:schemeClr val="accent3">
                    <a:lumMod val="50000"/>
                  </a:schemeClr>
                </a:solidFill>
              </a:rPr>
              <a:t> και </a:t>
            </a:r>
            <a:r>
              <a:rPr lang="el-GR" sz="2000" dirty="0" err="1" smtClean="0">
                <a:solidFill>
                  <a:schemeClr val="accent3">
                    <a:lumMod val="50000"/>
                  </a:schemeClr>
                </a:solidFill>
              </a:rPr>
              <a:t>πολιτικη</a:t>
            </a:r>
            <a:r>
              <a:rPr lang="el-GR" sz="2000" dirty="0" smtClean="0">
                <a:solidFill>
                  <a:schemeClr val="accent3">
                    <a:lumMod val="50000"/>
                  </a:schemeClr>
                </a:solidFill>
              </a:rPr>
              <a:t> </a:t>
            </a:r>
            <a:r>
              <a:rPr lang="el-GR" sz="2000" dirty="0" err="1" smtClean="0">
                <a:solidFill>
                  <a:schemeClr val="accent3">
                    <a:lumMod val="50000"/>
                  </a:schemeClr>
                </a:solidFill>
              </a:rPr>
              <a:t>αγωγη</a:t>
            </a:r>
            <a:r>
              <a:rPr lang="el-GR" sz="2000" dirty="0" smtClean="0">
                <a:solidFill>
                  <a:schemeClr val="accent3">
                    <a:lumMod val="50000"/>
                  </a:schemeClr>
                </a:solidFill>
              </a:rPr>
              <a:t> </a:t>
            </a:r>
            <a:r>
              <a:rPr lang="el-GR" sz="2000" dirty="0" err="1" smtClean="0">
                <a:solidFill>
                  <a:schemeClr val="accent3">
                    <a:lumMod val="50000"/>
                  </a:schemeClr>
                </a:solidFill>
              </a:rPr>
              <a:t>ε΄δημοτικου</a:t>
            </a:r>
            <a:r>
              <a:rPr lang="el-GR" sz="2000" dirty="0" smtClean="0">
                <a:solidFill>
                  <a:schemeClr val="accent3">
                    <a:lumMod val="50000"/>
                  </a:schemeClr>
                </a:solidFill>
              </a:rPr>
              <a:t/>
            </a:r>
            <a:br>
              <a:rPr lang="el-GR" sz="2000" dirty="0" smtClean="0">
                <a:solidFill>
                  <a:schemeClr val="accent3">
                    <a:lumMod val="50000"/>
                  </a:schemeClr>
                </a:solidFill>
              </a:rPr>
            </a:br>
            <a:r>
              <a:rPr lang="el-GR" sz="1800" dirty="0" smtClean="0">
                <a:solidFill>
                  <a:schemeClr val="accent3">
                    <a:lumMod val="50000"/>
                  </a:schemeClr>
                </a:solidFill>
              </a:rPr>
              <a:t>ΠΑΡΑΔΕΙΓΜΑ ΦΟΡΜΑΣ ΠΑΡΕΜΒΑΣΗΣ</a:t>
            </a:r>
            <a:endParaRPr lang="el-GR" sz="2000" dirty="0">
              <a:solidFill>
                <a:schemeClr val="accent3">
                  <a:lumMod val="50000"/>
                </a:schemeClr>
              </a:solidFill>
            </a:endParaRPr>
          </a:p>
        </p:txBody>
      </p:sp>
      <p:graphicFrame>
        <p:nvGraphicFramePr>
          <p:cNvPr id="7" name="6 - Πίνακας"/>
          <p:cNvGraphicFramePr>
            <a:graphicFrameLocks noGrp="1"/>
          </p:cNvGraphicFramePr>
          <p:nvPr>
            <p:extLst>
              <p:ext uri="{D42A27DB-BD31-4B8C-83A1-F6EECF244321}">
                <p14:modId xmlns:p14="http://schemas.microsoft.com/office/powerpoint/2010/main" xmlns="" val="1494190848"/>
              </p:ext>
            </p:extLst>
          </p:nvPr>
        </p:nvGraphicFramePr>
        <p:xfrm>
          <a:off x="395536" y="1268761"/>
          <a:ext cx="7488832" cy="5188026"/>
        </p:xfrm>
        <a:graphic>
          <a:graphicData uri="http://schemas.openxmlformats.org/drawingml/2006/table">
            <a:tbl>
              <a:tblPr/>
              <a:tblGrid>
                <a:gridCol w="936104">
                  <a:extLst>
                    <a:ext uri="{9D8B030D-6E8A-4147-A177-3AD203B41FA5}">
                      <a16:colId xmlns:a16="http://schemas.microsoft.com/office/drawing/2014/main" xmlns="" val="20000"/>
                    </a:ext>
                  </a:extLst>
                </a:gridCol>
                <a:gridCol w="504056">
                  <a:extLst>
                    <a:ext uri="{9D8B030D-6E8A-4147-A177-3AD203B41FA5}">
                      <a16:colId xmlns:a16="http://schemas.microsoft.com/office/drawing/2014/main" xmlns="" val="20001"/>
                    </a:ext>
                  </a:extLst>
                </a:gridCol>
                <a:gridCol w="3784690">
                  <a:extLst>
                    <a:ext uri="{9D8B030D-6E8A-4147-A177-3AD203B41FA5}">
                      <a16:colId xmlns:a16="http://schemas.microsoft.com/office/drawing/2014/main" xmlns="" val="20002"/>
                    </a:ext>
                  </a:extLst>
                </a:gridCol>
                <a:gridCol w="2263982">
                  <a:extLst>
                    <a:ext uri="{9D8B030D-6E8A-4147-A177-3AD203B41FA5}">
                      <a16:colId xmlns:a16="http://schemas.microsoft.com/office/drawing/2014/main" xmlns="" val="20003"/>
                    </a:ext>
                  </a:extLst>
                </a:gridCol>
              </a:tblGrid>
              <a:tr h="663897">
                <a:tc>
                  <a:txBody>
                    <a:bodyPr/>
                    <a:lstStyle/>
                    <a:p>
                      <a:pPr marL="0" algn="ctr">
                        <a:lnSpc>
                          <a:spcPct val="115000"/>
                        </a:lnSpc>
                        <a:spcAft>
                          <a:spcPts val="0"/>
                        </a:spcAft>
                      </a:pPr>
                      <a:r>
                        <a:rPr lang="el-GR" sz="1000" b="1" dirty="0">
                          <a:latin typeface="Calibri"/>
                          <a:ea typeface="Times New Roman"/>
                          <a:cs typeface="Times New Roman"/>
                        </a:rPr>
                        <a:t>ΕΝΟΤΗΤΑ  Α </a:t>
                      </a:r>
                      <a:endParaRPr lang="el-GR" sz="1000" dirty="0">
                        <a:latin typeface="Calibri"/>
                        <a:ea typeface="Times New Roman"/>
                        <a:cs typeface="Times New Roman"/>
                      </a:endParaRPr>
                    </a:p>
                    <a:p>
                      <a:pPr marL="0" algn="ctr">
                        <a:lnSpc>
                          <a:spcPct val="115000"/>
                        </a:lnSpc>
                        <a:spcAft>
                          <a:spcPts val="0"/>
                        </a:spcAft>
                      </a:pPr>
                      <a:r>
                        <a:rPr lang="el-GR" sz="1000" b="1" dirty="0">
                          <a:latin typeface="Calibri"/>
                          <a:ea typeface="Times New Roman"/>
                          <a:cs typeface="Times New Roman"/>
                        </a:rPr>
                        <a:t>«ΕΙΜΑΣΤΕ ΟΛΟΙ ΠΟΛΙΤΕΣ»</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l">
                        <a:lnSpc>
                          <a:spcPct val="115000"/>
                        </a:lnSpc>
                        <a:spcAft>
                          <a:spcPts val="0"/>
                        </a:spcAft>
                      </a:pPr>
                      <a:r>
                        <a:rPr lang="el-GR" sz="1000" b="1" dirty="0">
                          <a:latin typeface="Calibri"/>
                          <a:ea typeface="Times New Roman"/>
                          <a:cs typeface="Times New Roman"/>
                        </a:rPr>
                        <a:t>ΔΙΔΑΚΤΙΚΕΣ ΩΡΕΣ</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457200" algn="ctr">
                        <a:lnSpc>
                          <a:spcPct val="115000"/>
                        </a:lnSpc>
                        <a:spcAft>
                          <a:spcPts val="0"/>
                        </a:spcAft>
                      </a:pPr>
                      <a:r>
                        <a:rPr lang="el-GR" sz="1000" b="1" dirty="0">
                          <a:latin typeface="Calibri"/>
                          <a:ea typeface="Times New Roman"/>
                          <a:cs typeface="Times New Roman"/>
                        </a:rPr>
                        <a:t>ΠΑΡΑΤΗΡΗΣΕΙΣ/ΑΙΤΙΟΛΟΓΗΣΕΙΣ/ΔΙΑΧΕΙΡΙΣΗ</a:t>
                      </a:r>
                      <a:r>
                        <a:rPr lang="el-GR" sz="1000" b="1" dirty="0" smtClean="0">
                          <a:latin typeface="Calibri"/>
                          <a:ea typeface="Times New Roman"/>
                          <a:cs typeface="Times New Roman"/>
                        </a:rPr>
                        <a:t>/</a:t>
                      </a:r>
                    </a:p>
                    <a:p>
                      <a:pPr marL="457200" algn="ctr">
                        <a:lnSpc>
                          <a:spcPct val="115000"/>
                        </a:lnSpc>
                        <a:spcAft>
                          <a:spcPts val="0"/>
                        </a:spcAft>
                      </a:pPr>
                      <a:r>
                        <a:rPr lang="el-GR" sz="1000" b="1" dirty="0" smtClean="0">
                          <a:latin typeface="Calibri"/>
                          <a:ea typeface="Times New Roman"/>
                          <a:cs typeface="Times New Roman"/>
                        </a:rPr>
                        <a:t>ΟΔΗΓΙΕΣ</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tc>
                  <a:txBody>
                    <a:bodyPr/>
                    <a:lstStyle/>
                    <a:p>
                      <a:pPr marL="0" algn="just">
                        <a:lnSpc>
                          <a:spcPct val="100000"/>
                        </a:lnSpc>
                        <a:spcAft>
                          <a:spcPts val="0"/>
                        </a:spcAft>
                      </a:pPr>
                      <a:r>
                        <a:rPr lang="el-GR" sz="1000" b="1" dirty="0">
                          <a:latin typeface="Calibri"/>
                          <a:ea typeface="Times New Roman"/>
                          <a:cs typeface="Times New Roman"/>
                        </a:rPr>
                        <a:t>ΕΠΙΠΡΟΣΘΕΤΟ ΥΛΙΚΟ ΠΟΥ ΜΠΟΡΕΙ ΝΑ ΧΡΗΣΙΜΟΠΟΙΗΘΕΙ (ΠΕΡΑ ΑΠΟ ΑΥΤΟ ΠΟΥ ΠΡΟΤΕΙΝΕΙ ΤΟ ΒΙΒΛΙΟ ΤΟΥ ΔΑΣΚΑΛΟΥ (</a:t>
                      </a:r>
                      <a:r>
                        <a:rPr lang="el-GR" sz="1000" b="1" dirty="0" err="1">
                          <a:latin typeface="Calibri"/>
                          <a:ea typeface="Times New Roman"/>
                          <a:cs typeface="Times New Roman"/>
                        </a:rPr>
                        <a:t>ΒτΔ</a:t>
                      </a:r>
                      <a:r>
                        <a:rPr lang="el-GR" sz="1000" b="1" dirty="0">
                          <a:latin typeface="Calibri"/>
                          <a:ea typeface="Times New Roman"/>
                          <a:cs typeface="Times New Roman"/>
                        </a:rPr>
                        <a:t>) σελ. 59-90).</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xmlns="" val="10000"/>
                  </a:ext>
                </a:extLst>
              </a:tr>
              <a:tr h="234122">
                <a:tc>
                  <a:txBody>
                    <a:bodyPr/>
                    <a:lstStyle/>
                    <a:p>
                      <a:pPr marL="0" algn="l">
                        <a:lnSpc>
                          <a:spcPct val="115000"/>
                        </a:lnSpc>
                        <a:spcAft>
                          <a:spcPts val="0"/>
                        </a:spcAft>
                      </a:pPr>
                      <a:r>
                        <a:rPr lang="el-GR" sz="1000" b="1" dirty="0">
                          <a:latin typeface="Calibri"/>
                          <a:ea typeface="Times New Roman"/>
                          <a:cs typeface="Times New Roman"/>
                        </a:rPr>
                        <a:t>Α1.  ΠΟΥ ΑΝΗΚΩ</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l-GR" sz="1000" dirty="0">
                          <a:latin typeface="Calibri"/>
                          <a:ea typeface="Times New Roman"/>
                          <a:cs typeface="Times New Roman"/>
                        </a:rPr>
                        <a:t>-</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r>
                        <a:rPr lang="el-GR" sz="1000">
                          <a:latin typeface="Calibri"/>
                          <a:ea typeface="Times New Roman"/>
                          <a:cs typeface="Times New Roman"/>
                        </a:rPr>
                        <a:t>ΜΕΤΑΦΕΡΕΤΑΙ ΣΤΗ Β’  ΕΝΟΤΗΤΑ</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ctr">
                        <a:lnSpc>
                          <a:spcPct val="115000"/>
                        </a:lnSpc>
                        <a:spcAft>
                          <a:spcPts val="0"/>
                        </a:spcAft>
                      </a:pPr>
                      <a:endParaRPr lang="el-GR" sz="100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131100">
                <a:tc>
                  <a:txBody>
                    <a:bodyPr/>
                    <a:lstStyle/>
                    <a:p>
                      <a:pPr marL="0" algn="l">
                        <a:lnSpc>
                          <a:spcPct val="115000"/>
                        </a:lnSpc>
                        <a:spcAft>
                          <a:spcPts val="0"/>
                        </a:spcAft>
                      </a:pPr>
                      <a:r>
                        <a:rPr lang="el-GR" sz="1000" b="1" dirty="0">
                          <a:latin typeface="Calibri"/>
                          <a:ea typeface="Times New Roman"/>
                          <a:cs typeface="Times New Roman"/>
                        </a:rPr>
                        <a:t>Α2 .ΤΑ ΟΝΟΜΑΤΑ ΕΙΝΑΙ ΚΑΤΙ ΠΕΡΙΣΣΟΤΕΡΟ ΑΠΟ ΛΕΞΕΙΣ</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b="1" dirty="0">
                          <a:latin typeface="Calibri"/>
                          <a:ea typeface="Times New Roman"/>
                          <a:cs typeface="Times New Roman"/>
                        </a:rPr>
                        <a:t>1</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a:lnSpc>
                          <a:spcPct val="115000"/>
                        </a:lnSpc>
                        <a:spcAft>
                          <a:spcPts val="0"/>
                        </a:spcAft>
                      </a:pPr>
                      <a:r>
                        <a:rPr lang="el-GR" sz="1000" dirty="0">
                          <a:latin typeface="Calibri"/>
                          <a:ea typeface="Times New Roman"/>
                          <a:cs typeface="Times New Roman"/>
                        </a:rPr>
                        <a:t>Στο τέλος του μαθήματος και μέσα από τις δραστηριότητες επιδιώκεται να έχουν αποσαφηνιστεί η έννοια και η σκοπιμότητα των τριών  τρόπων απόκτησης ιθαγένειας, δηλ: α) με γέννηση β) με πολιτογράφηση, γ) με υιοθεσία (&lt;18 ετών).</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dirty="0" err="1">
                          <a:latin typeface="Calibri"/>
                          <a:ea typeface="Times New Roman"/>
                          <a:cs typeface="Times New Roman"/>
                        </a:rPr>
                        <a:t>Επικαιροποιημένη</a:t>
                      </a:r>
                      <a:r>
                        <a:rPr lang="el-GR" sz="1000" dirty="0">
                          <a:latin typeface="Calibri"/>
                          <a:ea typeface="Times New Roman"/>
                          <a:cs typeface="Times New Roman"/>
                        </a:rPr>
                        <a:t> Νομοθεσία περί ιθαγένειας.</a:t>
                      </a:r>
                    </a:p>
                    <a:p>
                      <a:pPr marL="0" algn="ctr">
                        <a:lnSpc>
                          <a:spcPct val="115000"/>
                        </a:lnSpc>
                        <a:spcAft>
                          <a:spcPts val="0"/>
                        </a:spcAft>
                      </a:pPr>
                      <a:r>
                        <a:rPr lang="el-GR" sz="1000" dirty="0">
                          <a:latin typeface="Calibri"/>
                          <a:ea typeface="Times New Roman"/>
                          <a:cs typeface="Times New Roman"/>
                        </a:rPr>
                        <a:t>Έντυπα (χωρίς ονόματα) που σχετίζονται με το ζήτημα (π.χ. Ληξιαρχείου, πιστοποιητικά Δήμου, βεβαιώσεις σχολείου περί </a:t>
                      </a:r>
                      <a:r>
                        <a:rPr lang="el-GR" sz="1000" dirty="0" smtClean="0">
                          <a:latin typeface="Calibri"/>
                          <a:ea typeface="Times New Roman"/>
                          <a:cs typeface="Times New Roman"/>
                        </a:rPr>
                        <a:t>………………………………………………</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485847">
                <a:tc>
                  <a:txBody>
                    <a:bodyPr/>
                    <a:lstStyle/>
                    <a:p>
                      <a:pPr marL="0" algn="l">
                        <a:lnSpc>
                          <a:spcPct val="115000"/>
                        </a:lnSpc>
                        <a:spcAft>
                          <a:spcPts val="0"/>
                        </a:spcAft>
                      </a:pPr>
                      <a:r>
                        <a:rPr lang="el-GR" sz="1000" b="1" dirty="0">
                          <a:latin typeface="Calibri"/>
                          <a:ea typeface="Times New Roman"/>
                          <a:cs typeface="Times New Roman"/>
                        </a:rPr>
                        <a:t>Α3. ΖΟΥΜΕ ΟΛΟΙ ΜΑΖΙ ΣΤΗΝ ΕΛΛΑΔΑ</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b="1" dirty="0">
                          <a:latin typeface="Calibri"/>
                          <a:ea typeface="Times New Roman"/>
                          <a:cs typeface="Times New Roman"/>
                        </a:rPr>
                        <a:t>1</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just">
                        <a:lnSpc>
                          <a:spcPct val="115000"/>
                        </a:lnSpc>
                        <a:spcAft>
                          <a:spcPts val="0"/>
                        </a:spcAft>
                      </a:pPr>
                      <a:r>
                        <a:rPr lang="el-GR" sz="1000" dirty="0">
                          <a:latin typeface="Calibri"/>
                          <a:ea typeface="Times New Roman"/>
                          <a:cs typeface="Times New Roman"/>
                        </a:rPr>
                        <a:t>Προτείνεται να τονιστεί ότι κάθε άνθρωπος που ζει στην Ελλάδα, ανεξαρτήτως Ιθαγένειας, έχει διαφορετικές υποχρεώσεις και δικαιώματα. Σημαντικό λοιπόν είναι να γίνουν σαφείς (και προτείνεται να κατηγοριοποιηθούν σε πινακάκι) οι διαφορές δικαιωμάτων και υποχρεώσεων του Έλληνα πολίτη (ο οποίος έχει την ελληνική Ιθαγένεια) και του αλλοδαπού πολίτη (π.χ. η Νάντια που είναι πολίτης Ουκρανίας και δεν έχει την ελληνική Ιθαγένεια), οι οποίοι όμως ζουν και εργάζονται και οι δύο στην Ελλάδα.</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endParaRPr lang="el-GR" sz="1000" dirty="0">
                        <a:highlight>
                          <a:srgbClr val="00FF00"/>
                        </a:highlight>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323171">
                <a:tc>
                  <a:txBody>
                    <a:bodyPr/>
                    <a:lstStyle/>
                    <a:p>
                      <a:pPr marL="0" algn="l">
                        <a:lnSpc>
                          <a:spcPct val="115000"/>
                        </a:lnSpc>
                        <a:spcAft>
                          <a:spcPts val="0"/>
                        </a:spcAft>
                      </a:pPr>
                      <a:r>
                        <a:rPr lang="el-GR" sz="1000" b="1" dirty="0">
                          <a:latin typeface="Calibri"/>
                          <a:ea typeface="Times New Roman"/>
                          <a:cs typeface="Times New Roman"/>
                        </a:rPr>
                        <a:t>Α5. ΤΟ ΚΡΑΤΟΣ ΚΑΙ ΤΟ ΕΘΝΟΣ </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b="1">
                          <a:latin typeface="Calibri"/>
                          <a:ea typeface="Times New Roman"/>
                          <a:cs typeface="Times New Roman"/>
                        </a:rPr>
                        <a:t>-</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dirty="0">
                          <a:latin typeface="Calibri"/>
                          <a:ea typeface="Times New Roman"/>
                          <a:cs typeface="Times New Roman"/>
                        </a:rPr>
                        <a:t>ΜΕΤΑΦΕΡΕΤΑΙ ΣΤΗ Γ΄ ΕΝΟΤΗΤΑ</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endParaRPr lang="el-GR" sz="1000" dirty="0">
                        <a:highlight>
                          <a:srgbClr val="00FF00"/>
                        </a:highlight>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811895">
                <a:tc>
                  <a:txBody>
                    <a:bodyPr/>
                    <a:lstStyle/>
                    <a:p>
                      <a:pPr marL="0" algn="l">
                        <a:lnSpc>
                          <a:spcPct val="115000"/>
                        </a:lnSpc>
                        <a:spcAft>
                          <a:spcPts val="0"/>
                        </a:spcAft>
                      </a:pPr>
                      <a:r>
                        <a:rPr lang="el-GR" sz="1000" b="1" dirty="0">
                          <a:latin typeface="Calibri"/>
                          <a:ea typeface="Times New Roman"/>
                          <a:cs typeface="Times New Roman"/>
                        </a:rPr>
                        <a:t>Α6. ΕΙΜΑΣΤΕ ΠΟΛΙΤΕΣ ΤΗΣ ΕΛΛΑΔΑΣ ΤΗΣ ΕΥΡΩΠΗΣ ΚΑΙ ΤΟΥ ΚΟΣΜΟΥ</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b="1" dirty="0">
                          <a:latin typeface="Calibri"/>
                          <a:ea typeface="Times New Roman"/>
                          <a:cs typeface="Times New Roman"/>
                        </a:rPr>
                        <a:t>2</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a:lnSpc>
                          <a:spcPct val="115000"/>
                        </a:lnSpc>
                        <a:spcAft>
                          <a:spcPts val="0"/>
                        </a:spcAft>
                      </a:pPr>
                      <a:r>
                        <a:rPr lang="el-GR" sz="1000" dirty="0">
                          <a:latin typeface="Calibri"/>
                          <a:ea typeface="Times New Roman"/>
                          <a:cs typeface="Times New Roman"/>
                        </a:rPr>
                        <a:t>Λαμβάνοντας υπ’ όψιν ότι στο τέλος της Β΄ ενότητας του βιβλίου προτείνεται </a:t>
                      </a:r>
                      <a:r>
                        <a:rPr lang="el-GR" sz="1000" b="1" u="sng" dirty="0">
                          <a:solidFill>
                            <a:schemeClr val="accent3">
                              <a:lumMod val="75000"/>
                            </a:schemeClr>
                          </a:solidFill>
                          <a:latin typeface="Calibri"/>
                          <a:ea typeface="Times New Roman"/>
                          <a:cs typeface="Times New Roman"/>
                        </a:rPr>
                        <a:t>να υλοποιηθεί σχέδιο εργασίας </a:t>
                      </a:r>
                      <a:r>
                        <a:rPr lang="el-GR" sz="1000" dirty="0">
                          <a:latin typeface="Calibri"/>
                          <a:ea typeface="Times New Roman"/>
                          <a:cs typeface="Times New Roman"/>
                        </a:rPr>
                        <a:t>με τίτλο: «</a:t>
                      </a:r>
                      <a:r>
                        <a:rPr lang="el-GR" sz="1000" i="1" dirty="0">
                          <a:latin typeface="Calibri"/>
                          <a:ea typeface="Times New Roman"/>
                          <a:cs typeface="Times New Roman"/>
                        </a:rPr>
                        <a:t>Οι μαθητές αποτυπώνουν τα άρθρα της οικουμενικής Διακήρυξης των Δικαιωμάτων του Ανθρώπου με σχέδια. </a:t>
                      </a:r>
                      <a:r>
                        <a:rPr lang="el-GR" sz="1000" i="1" dirty="0" smtClean="0">
                          <a:latin typeface="Calibri"/>
                          <a:ea typeface="Times New Roman"/>
                          <a:cs typeface="Times New Roman"/>
                        </a:rPr>
                        <a:t>………………………………………………………………..</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a:lnSpc>
                          <a:spcPct val="115000"/>
                        </a:lnSpc>
                        <a:spcAft>
                          <a:spcPts val="0"/>
                        </a:spcAft>
                      </a:pPr>
                      <a:r>
                        <a:rPr lang="el-GR" sz="1000" dirty="0" smtClean="0">
                          <a:latin typeface="Calibri"/>
                          <a:ea typeface="Times New Roman"/>
                          <a:cs typeface="Times New Roman"/>
                        </a:rPr>
                        <a:t>Οικουμενική Διακήρυξη των Δικαιωμάτων του Ανθρώπου </a:t>
                      </a:r>
                    </a:p>
                    <a:p>
                      <a:pPr marL="0" algn="ctr">
                        <a:lnSpc>
                          <a:spcPct val="115000"/>
                        </a:lnSpc>
                        <a:spcAft>
                          <a:spcPts val="0"/>
                        </a:spcAft>
                      </a:pPr>
                      <a:r>
                        <a:rPr lang="el-GR" sz="1000" dirty="0" smtClean="0">
                          <a:solidFill>
                            <a:schemeClr val="accent3">
                              <a:lumMod val="75000"/>
                            </a:schemeClr>
                          </a:solidFill>
                          <a:latin typeface="Calibri"/>
                          <a:ea typeface="Times New Roman"/>
                          <a:cs typeface="Times New Roman"/>
                        </a:rPr>
                        <a:t>Προτείνεται προαιρετικά η υλοποίηση της</a:t>
                      </a:r>
                      <a:r>
                        <a:rPr lang="el-GR" sz="1000" u="sng" dirty="0" smtClean="0">
                          <a:solidFill>
                            <a:schemeClr val="accent3">
                              <a:lumMod val="75000"/>
                            </a:schemeClr>
                          </a:solidFill>
                          <a:latin typeface="Calibri"/>
                          <a:ea typeface="Times New Roman"/>
                          <a:cs typeface="Times New Roman"/>
                        </a:rPr>
                        <a:t> </a:t>
                      </a:r>
                      <a:r>
                        <a:rPr lang="el-GR" sz="1000" dirty="0" smtClean="0">
                          <a:solidFill>
                            <a:schemeClr val="accent3">
                              <a:lumMod val="75000"/>
                            </a:schemeClr>
                          </a:solidFill>
                          <a:latin typeface="Calibri"/>
                          <a:ea typeface="Times New Roman"/>
                          <a:cs typeface="Times New Roman"/>
                        </a:rPr>
                        <a:t>συγκεκριμένης δραστηριότητας με τίτλο:  </a:t>
                      </a: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323171">
                <a:tc gridSpan="3">
                  <a:txBody>
                    <a:bodyPr/>
                    <a:lstStyle/>
                    <a:p>
                      <a:pPr marL="457200" algn="l">
                        <a:lnSpc>
                          <a:spcPct val="115000"/>
                        </a:lnSpc>
                        <a:spcAft>
                          <a:spcPts val="0"/>
                        </a:spcAft>
                      </a:pPr>
                      <a:endParaRPr lang="el-GR" sz="1000" dirty="0">
                        <a:latin typeface="Calibri"/>
                        <a:ea typeface="Times New Roman"/>
                        <a:cs typeface="Times New Roman"/>
                      </a:endParaRPr>
                    </a:p>
                    <a:p>
                      <a:pPr marL="457200" algn="just">
                        <a:lnSpc>
                          <a:spcPct val="115000"/>
                        </a:lnSpc>
                        <a:spcAft>
                          <a:spcPts val="0"/>
                        </a:spcAft>
                      </a:pPr>
                      <a:r>
                        <a:rPr lang="el-GR" sz="1000" b="1" dirty="0">
                          <a:latin typeface="Calibri"/>
                          <a:ea typeface="Times New Roman"/>
                          <a:cs typeface="Times New Roman"/>
                        </a:rPr>
                        <a:t>ΣΥΝΟΛΟ ΩΡΩΝ Α΄ ΕΝΟΤΗΤΑΣ: 8 ΔΙΔΑΚΤΙΚΕΣ ΩΡΕΣ (7+1 η επίκαιρη δραστηριότητα)</a:t>
                      </a: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a:txBody>
                    <a:bodyPr/>
                    <a:lstStyle/>
                    <a:p>
                      <a:pPr marL="457200" algn="ctr">
                        <a:lnSpc>
                          <a:spcPct val="115000"/>
                        </a:lnSpc>
                        <a:spcAft>
                          <a:spcPts val="0"/>
                        </a:spcAft>
                      </a:pPr>
                      <a:endParaRPr lang="el-GR" sz="1000" dirty="0">
                        <a:latin typeface="Calibri"/>
                        <a:ea typeface="Times New Roman"/>
                        <a:cs typeface="Times New Roman"/>
                      </a:endParaRPr>
                    </a:p>
                  </a:txBody>
                  <a:tcPr marL="17399" marR="1739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755576" y="2492896"/>
            <a:ext cx="7467600" cy="494928"/>
          </a:xfrm>
          <a:solidFill>
            <a:schemeClr val="accent4">
              <a:lumMod val="40000"/>
              <a:lumOff val="60000"/>
            </a:schemeClr>
          </a:solidFill>
        </p:spPr>
        <p:txBody>
          <a:bodyPr>
            <a:normAutofit fontScale="90000"/>
          </a:bodyPr>
          <a:lstStyle/>
          <a:p>
            <a:pPr algn="ctr"/>
            <a:r>
              <a:rPr lang="el-GR" b="1" dirty="0" err="1" smtClean="0">
                <a:solidFill>
                  <a:schemeClr val="accent3">
                    <a:lumMod val="50000"/>
                  </a:schemeClr>
                </a:solidFill>
              </a:rPr>
              <a:t>Ειδικα</a:t>
            </a:r>
            <a:r>
              <a:rPr lang="el-GR" b="1" dirty="0" smtClean="0">
                <a:solidFill>
                  <a:schemeClr val="accent3">
                    <a:lumMod val="50000"/>
                  </a:schemeClr>
                </a:solidFill>
              </a:rPr>
              <a:t> για την </a:t>
            </a:r>
            <a:r>
              <a:rPr lang="el-GR" b="1" dirty="0" err="1" smtClean="0">
                <a:solidFill>
                  <a:schemeClr val="accent3">
                    <a:lumMod val="50000"/>
                  </a:schemeClr>
                </a:solidFill>
              </a:rPr>
              <a:t>Στ΄δημοτικου</a:t>
            </a:r>
            <a:endParaRPr lang="el-GR" b="1" dirty="0">
              <a:solidFill>
                <a:schemeClr val="accent3">
                  <a:lumMod val="50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1124744"/>
            <a:ext cx="7467600" cy="4968552"/>
          </a:xfrm>
        </p:spPr>
        <p:txBody>
          <a:bodyPr>
            <a:noAutofit/>
          </a:bodyPr>
          <a:lstStyle/>
          <a:p>
            <a:pPr lvl="0">
              <a:buNone/>
            </a:pPr>
            <a:r>
              <a:rPr lang="el-GR" sz="1400" dirty="0" smtClean="0">
                <a:solidFill>
                  <a:schemeClr val="accent3">
                    <a:lumMod val="50000"/>
                  </a:schemeClr>
                </a:solidFill>
              </a:rPr>
              <a:t>ΘΕΩΡΗΤΙΚΑ</a:t>
            </a:r>
          </a:p>
          <a:p>
            <a:pPr lvl="0"/>
            <a:r>
              <a:rPr lang="el-GR" sz="1400" dirty="0" smtClean="0"/>
              <a:t>Θεωρείται σκόπιμο να αξιοποιηθεί η προϋπάρχουσα γνώση των μαθητών</a:t>
            </a:r>
          </a:p>
          <a:p>
            <a:r>
              <a:rPr lang="el-GR" sz="1400" dirty="0" smtClean="0"/>
              <a:t>Προτιμητέες διδακτικές πρακτικές  οι βιωματικές-συμμετοχικές, η χρήση της </a:t>
            </a:r>
            <a:r>
              <a:rPr lang="el-GR" sz="1400" dirty="0" err="1" smtClean="0"/>
              <a:t>ανακαλυπτικής</a:t>
            </a:r>
            <a:r>
              <a:rPr lang="el-GR" sz="1400" dirty="0" smtClean="0"/>
              <a:t> μάθησης η </a:t>
            </a:r>
            <a:r>
              <a:rPr lang="el-GR" sz="1400" dirty="0" err="1" smtClean="0"/>
              <a:t>διαθεματικότητα</a:t>
            </a:r>
            <a:r>
              <a:rPr lang="el-GR" sz="1400" dirty="0" smtClean="0"/>
              <a:t> και η καλλιέργεια της κριτικής σκέψης.</a:t>
            </a:r>
          </a:p>
          <a:p>
            <a:r>
              <a:rPr lang="el-GR" sz="1400" dirty="0" smtClean="0"/>
              <a:t>Σημαντική προϋπόθεση αποτελεί η εμπειρία εφαρμογής από τον εκπαιδευτικό του </a:t>
            </a:r>
            <a:r>
              <a:rPr lang="el-GR" sz="1400" dirty="0" err="1" smtClean="0"/>
              <a:t>ομαδοσυνεργατικού</a:t>
            </a:r>
            <a:r>
              <a:rPr lang="el-GR" sz="1400" dirty="0" smtClean="0"/>
              <a:t> διδακτικού πλαισίου και η σχετική εξοικείωσή του από τους μαθητές ως τρόπος εργασίας στην τάξη. </a:t>
            </a:r>
          </a:p>
          <a:p>
            <a:pPr>
              <a:buNone/>
            </a:pPr>
            <a:r>
              <a:rPr lang="el-GR" sz="1400" dirty="0" smtClean="0">
                <a:solidFill>
                  <a:schemeClr val="accent3">
                    <a:lumMod val="50000"/>
                  </a:schemeClr>
                </a:solidFill>
              </a:rPr>
              <a:t>ΕΝΝΟΙΟΛΟΓΙΚΑ</a:t>
            </a:r>
          </a:p>
          <a:p>
            <a:pPr lvl="0"/>
            <a:r>
              <a:rPr lang="el-GR" sz="1400" dirty="0" smtClean="0"/>
              <a:t>Κεντρικό στοιχείο η διερεύνηση της ιδιότητας και των χαρακτηριστικών του ενεργού και κριτικά σκεπτόμενου πολίτη. η καλλιέργεια της κοινωνικής συνοχής, της κοινωνικής αλληλεγγύης και της ατομικής ευθύνης.</a:t>
            </a:r>
          </a:p>
          <a:p>
            <a:pPr lvl="0">
              <a:buNone/>
            </a:pPr>
            <a:r>
              <a:rPr lang="el-GR" sz="1400" dirty="0" smtClean="0">
                <a:solidFill>
                  <a:schemeClr val="accent3">
                    <a:lumMod val="50000"/>
                  </a:schemeClr>
                </a:solidFill>
              </a:rPr>
              <a:t>ΜΕΘΟΔΟΛΟΓΙΚΑ</a:t>
            </a:r>
          </a:p>
          <a:p>
            <a:pPr lvl="0"/>
            <a:r>
              <a:rPr lang="el-GR" sz="1400" dirty="0" smtClean="0"/>
              <a:t>Ο ποσοτικός </a:t>
            </a:r>
            <a:r>
              <a:rPr lang="el-GR" sz="1400" dirty="0" err="1" smtClean="0"/>
              <a:t>εξορθολογισμός</a:t>
            </a:r>
            <a:r>
              <a:rPr lang="el-GR" sz="1400" dirty="0" smtClean="0"/>
              <a:t>  έγινε με βάση τις ώρες που διατίθενται για τη διδασκαλία των ενοτήτων του βιβλίου του μαθητή (και όχι απαραίτητα αυτές που αναφέρονται στο οικείο ΔΕΠΠΣ &amp; ΑΠΣ με το οποίο δεν υπάρχει απόλυτη αντιστοιχία)</a:t>
            </a:r>
          </a:p>
          <a:p>
            <a:pPr lvl="0"/>
            <a:r>
              <a:rPr lang="el-GR" sz="1400" dirty="0" smtClean="0"/>
              <a:t>Περιορίζεται η δυνατότητα προσθήκης κεφαλαίων ή εννοιών λόγω της προτεραιότητας του ποσοτικού περιορισμού της ύλης. Σε όσα κεφάλαια ή ενότητες εμφανιστούν πρόσθετες δραστηριότητες, προτείνονται  ως αντικείμενα επιλογής</a:t>
            </a:r>
          </a:p>
          <a:p>
            <a:pPr lvl="0"/>
            <a:r>
              <a:rPr lang="el-GR" sz="1400" dirty="0" smtClean="0"/>
              <a:t>Ο </a:t>
            </a:r>
            <a:r>
              <a:rPr lang="el-GR" sz="1400" dirty="0" err="1" smtClean="0"/>
              <a:t>εξορθολογισμός</a:t>
            </a:r>
            <a:r>
              <a:rPr lang="el-GR" sz="1400" dirty="0" smtClean="0"/>
              <a:t> είναι απαραίτητα συναρτημένος με ανάλογη αναδιάρθρωση</a:t>
            </a:r>
            <a:endParaRPr lang="el-GR" sz="1400" dirty="0"/>
          </a:p>
        </p:txBody>
      </p:sp>
      <p:sp>
        <p:nvSpPr>
          <p:cNvPr id="4" name="1 - Τίτλος"/>
          <p:cNvSpPr>
            <a:spLocks noGrp="1"/>
          </p:cNvSpPr>
          <p:nvPr>
            <p:ph type="title"/>
          </p:nvPr>
        </p:nvSpPr>
        <p:spPr>
          <a:xfrm>
            <a:off x="467544" y="260648"/>
            <a:ext cx="7467600" cy="652934"/>
          </a:xfrm>
          <a:solidFill>
            <a:schemeClr val="accent4">
              <a:lumMod val="40000"/>
              <a:lumOff val="60000"/>
            </a:schemeClr>
          </a:solidFill>
        </p:spPr>
        <p:txBody>
          <a:bodyPr>
            <a:normAutofit/>
          </a:bodyPr>
          <a:lstStyle/>
          <a:p>
            <a:r>
              <a:rPr lang="el-GR" sz="2000" dirty="0" err="1" smtClean="0">
                <a:solidFill>
                  <a:schemeClr val="accent3">
                    <a:lumMod val="50000"/>
                  </a:schemeClr>
                </a:solidFill>
              </a:rPr>
              <a:t>Κοινωνικη</a:t>
            </a:r>
            <a:r>
              <a:rPr lang="el-GR" sz="2000" dirty="0" smtClean="0">
                <a:solidFill>
                  <a:schemeClr val="accent3">
                    <a:lumMod val="50000"/>
                  </a:schemeClr>
                </a:solidFill>
              </a:rPr>
              <a:t> και </a:t>
            </a:r>
            <a:r>
              <a:rPr lang="el-GR" sz="2000" dirty="0" err="1" smtClean="0">
                <a:solidFill>
                  <a:schemeClr val="accent3">
                    <a:lumMod val="50000"/>
                  </a:schemeClr>
                </a:solidFill>
              </a:rPr>
              <a:t>πολιτικη</a:t>
            </a:r>
            <a:r>
              <a:rPr lang="el-GR" sz="2000" dirty="0" smtClean="0">
                <a:solidFill>
                  <a:schemeClr val="accent3">
                    <a:lumMod val="50000"/>
                  </a:schemeClr>
                </a:solidFill>
              </a:rPr>
              <a:t> </a:t>
            </a:r>
            <a:r>
              <a:rPr lang="el-GR" sz="2000" dirty="0" err="1" smtClean="0">
                <a:solidFill>
                  <a:schemeClr val="accent3">
                    <a:lumMod val="50000"/>
                  </a:schemeClr>
                </a:solidFill>
              </a:rPr>
              <a:t>αγωγη</a:t>
            </a:r>
            <a:r>
              <a:rPr lang="el-GR" sz="2000" dirty="0" smtClean="0">
                <a:solidFill>
                  <a:schemeClr val="accent3">
                    <a:lumMod val="50000"/>
                  </a:schemeClr>
                </a:solidFill>
              </a:rPr>
              <a:t> </a:t>
            </a:r>
            <a:r>
              <a:rPr lang="el-GR" sz="2000" dirty="0" err="1" smtClean="0">
                <a:solidFill>
                  <a:schemeClr val="accent3">
                    <a:lumMod val="50000"/>
                  </a:schemeClr>
                </a:solidFill>
              </a:rPr>
              <a:t>Στ΄δημοτικου</a:t>
            </a:r>
            <a:r>
              <a:rPr lang="el-GR" sz="2000" dirty="0" smtClean="0">
                <a:solidFill>
                  <a:schemeClr val="accent3">
                    <a:lumMod val="50000"/>
                  </a:schemeClr>
                </a:solidFill>
              </a:rPr>
              <a:t/>
            </a:r>
            <a:br>
              <a:rPr lang="el-GR" sz="2000" dirty="0" smtClean="0">
                <a:solidFill>
                  <a:schemeClr val="accent3">
                    <a:lumMod val="50000"/>
                  </a:schemeClr>
                </a:solidFill>
              </a:rPr>
            </a:br>
            <a:r>
              <a:rPr lang="el-GR" sz="1600" dirty="0" smtClean="0">
                <a:solidFill>
                  <a:schemeClr val="accent3">
                    <a:lumMod val="50000"/>
                  </a:schemeClr>
                </a:solidFill>
              </a:rPr>
              <a:t>ΑΝΤΙΠΡΟΣΩΠΕΥΤΙΚΕΣ ΕΠΙΣΗΜΑΝΣΕΙΣ ΤΗΣ ΟΜΑΔΑΣ ΕΡΓΑΣΙΑΣ</a:t>
            </a:r>
            <a:endParaRPr lang="el-GR" sz="2000" dirty="0">
              <a:solidFill>
                <a:schemeClr val="accent3">
                  <a:lumMod val="50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type="title"/>
          </p:nvPr>
        </p:nvSpPr>
        <p:spPr>
          <a:xfrm>
            <a:off x="323528" y="260648"/>
            <a:ext cx="8136904" cy="580926"/>
          </a:xfrm>
          <a:solidFill>
            <a:schemeClr val="accent4">
              <a:lumMod val="40000"/>
              <a:lumOff val="60000"/>
            </a:schemeClr>
          </a:solidFill>
        </p:spPr>
        <p:txBody>
          <a:bodyPr>
            <a:normAutofit fontScale="90000"/>
          </a:bodyPr>
          <a:lstStyle/>
          <a:p>
            <a:r>
              <a:rPr lang="el-GR" sz="2000" dirty="0" err="1" smtClean="0">
                <a:solidFill>
                  <a:schemeClr val="accent3">
                    <a:lumMod val="50000"/>
                  </a:schemeClr>
                </a:solidFill>
              </a:rPr>
              <a:t>Κοινωνικη</a:t>
            </a:r>
            <a:r>
              <a:rPr lang="el-GR" sz="2000" dirty="0" smtClean="0">
                <a:solidFill>
                  <a:schemeClr val="accent3">
                    <a:lumMod val="50000"/>
                  </a:schemeClr>
                </a:solidFill>
              </a:rPr>
              <a:t> και </a:t>
            </a:r>
            <a:r>
              <a:rPr lang="el-GR" sz="2000" dirty="0" err="1" smtClean="0">
                <a:solidFill>
                  <a:schemeClr val="accent3">
                    <a:lumMod val="50000"/>
                  </a:schemeClr>
                </a:solidFill>
              </a:rPr>
              <a:t>πολιτικη</a:t>
            </a:r>
            <a:r>
              <a:rPr lang="el-GR" sz="2000" dirty="0" smtClean="0">
                <a:solidFill>
                  <a:schemeClr val="accent3">
                    <a:lumMod val="50000"/>
                  </a:schemeClr>
                </a:solidFill>
              </a:rPr>
              <a:t> </a:t>
            </a:r>
            <a:r>
              <a:rPr lang="el-GR" sz="2000" dirty="0" err="1" smtClean="0">
                <a:solidFill>
                  <a:schemeClr val="accent3">
                    <a:lumMod val="50000"/>
                  </a:schemeClr>
                </a:solidFill>
              </a:rPr>
              <a:t>αγωγη</a:t>
            </a:r>
            <a:r>
              <a:rPr lang="el-GR" sz="2000" dirty="0" smtClean="0">
                <a:solidFill>
                  <a:schemeClr val="accent3">
                    <a:lumMod val="50000"/>
                  </a:schemeClr>
                </a:solidFill>
              </a:rPr>
              <a:t> </a:t>
            </a:r>
            <a:r>
              <a:rPr lang="el-GR" sz="2000" dirty="0" err="1" smtClean="0">
                <a:solidFill>
                  <a:schemeClr val="accent3">
                    <a:lumMod val="50000"/>
                  </a:schemeClr>
                </a:solidFill>
              </a:rPr>
              <a:t>Στ΄δημοτικου</a:t>
            </a:r>
            <a:r>
              <a:rPr lang="el-GR" sz="2000" dirty="0" smtClean="0">
                <a:solidFill>
                  <a:schemeClr val="accent3">
                    <a:lumMod val="50000"/>
                  </a:schemeClr>
                </a:solidFill>
              </a:rPr>
              <a:t/>
            </a:r>
            <a:br>
              <a:rPr lang="el-GR" sz="2000" dirty="0" smtClean="0">
                <a:solidFill>
                  <a:schemeClr val="accent3">
                    <a:lumMod val="50000"/>
                  </a:schemeClr>
                </a:solidFill>
              </a:rPr>
            </a:br>
            <a:r>
              <a:rPr lang="el-GR" sz="1600" dirty="0" smtClean="0">
                <a:solidFill>
                  <a:schemeClr val="accent3">
                    <a:lumMod val="50000"/>
                  </a:schemeClr>
                </a:solidFill>
              </a:rPr>
              <a:t> ΠΑΡΑΔΕΙΓΜΑ ΦΟΡΜΑΣ ΠΑΡΕΜΒΑΣΗΣ</a:t>
            </a:r>
            <a:endParaRPr lang="el-GR" sz="2000" dirty="0">
              <a:solidFill>
                <a:schemeClr val="accent3">
                  <a:lumMod val="50000"/>
                </a:schemeClr>
              </a:solidFill>
            </a:endParaRPr>
          </a:p>
        </p:txBody>
      </p:sp>
      <p:graphicFrame>
        <p:nvGraphicFramePr>
          <p:cNvPr id="6" name="5 - Πίνακας"/>
          <p:cNvGraphicFramePr>
            <a:graphicFrameLocks noGrp="1"/>
          </p:cNvGraphicFramePr>
          <p:nvPr/>
        </p:nvGraphicFramePr>
        <p:xfrm>
          <a:off x="251520" y="1124744"/>
          <a:ext cx="8136902" cy="5393685"/>
        </p:xfrm>
        <a:graphic>
          <a:graphicData uri="http://schemas.openxmlformats.org/drawingml/2006/table">
            <a:tbl>
              <a:tblPr/>
              <a:tblGrid>
                <a:gridCol w="1553175">
                  <a:extLst>
                    <a:ext uri="{9D8B030D-6E8A-4147-A177-3AD203B41FA5}">
                      <a16:colId xmlns:a16="http://schemas.microsoft.com/office/drawing/2014/main" xmlns="" val="20000"/>
                    </a:ext>
                  </a:extLst>
                </a:gridCol>
                <a:gridCol w="3944318">
                  <a:extLst>
                    <a:ext uri="{9D8B030D-6E8A-4147-A177-3AD203B41FA5}">
                      <a16:colId xmlns:a16="http://schemas.microsoft.com/office/drawing/2014/main" xmlns="" val="20001"/>
                    </a:ext>
                  </a:extLst>
                </a:gridCol>
                <a:gridCol w="1087331">
                  <a:extLst>
                    <a:ext uri="{9D8B030D-6E8A-4147-A177-3AD203B41FA5}">
                      <a16:colId xmlns:a16="http://schemas.microsoft.com/office/drawing/2014/main" xmlns="" val="20002"/>
                    </a:ext>
                  </a:extLst>
                </a:gridCol>
                <a:gridCol w="1552078">
                  <a:extLst>
                    <a:ext uri="{9D8B030D-6E8A-4147-A177-3AD203B41FA5}">
                      <a16:colId xmlns:a16="http://schemas.microsoft.com/office/drawing/2014/main" xmlns="" val="20003"/>
                    </a:ext>
                  </a:extLst>
                </a:gridCol>
              </a:tblGrid>
              <a:tr h="444880">
                <a:tc>
                  <a:txBody>
                    <a:bodyPr/>
                    <a:lstStyle/>
                    <a:p>
                      <a:pPr algn="ctr">
                        <a:lnSpc>
                          <a:spcPct val="110000"/>
                        </a:lnSpc>
                        <a:spcAft>
                          <a:spcPts val="0"/>
                        </a:spcAft>
                      </a:pPr>
                      <a:r>
                        <a:rPr lang="el-GR" sz="1000" b="1" dirty="0">
                          <a:latin typeface="Times New Roman"/>
                          <a:ea typeface="Times New Roman"/>
                        </a:rPr>
                        <a:t>ΚΕΦΑΛΑΙΟ</a:t>
                      </a:r>
                      <a:endParaRPr lang="el-GR" sz="1000" dirty="0">
                        <a:latin typeface="Times New Roman"/>
                        <a:ea typeface="Times New Roman"/>
                      </a:endParaRPr>
                    </a:p>
                  </a:txBody>
                  <a:tcPr marL="26648" marR="26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0000"/>
                        </a:lnSpc>
                        <a:spcAft>
                          <a:spcPts val="0"/>
                        </a:spcAft>
                      </a:pPr>
                      <a:r>
                        <a:rPr lang="el-GR" sz="1000" b="1" dirty="0">
                          <a:latin typeface="Times New Roman"/>
                          <a:ea typeface="Times New Roman"/>
                        </a:rPr>
                        <a:t>ΑΝΑΜΟΡΦΩΣΗ ΥΛΗΣ / ΔΙΑΧΕΙΡΙΣΤΙΚΕΣ ΟΔΗΓΙΕΣ /                     ΕΝΔΕΙΚΤΙΚΕΣ ΔΡΑΣΤΗΡΙΟΤΗΤΕΣ</a:t>
                      </a:r>
                      <a:endParaRPr lang="el-GR" sz="1000" dirty="0">
                        <a:latin typeface="Times New Roman"/>
                        <a:ea typeface="Times New Roman"/>
                      </a:endParaRPr>
                    </a:p>
                  </a:txBody>
                  <a:tcPr marL="26648" marR="26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0000"/>
                        </a:lnSpc>
                        <a:spcAft>
                          <a:spcPts val="0"/>
                        </a:spcAft>
                      </a:pPr>
                      <a:r>
                        <a:rPr lang="el-GR" sz="1000" b="1" dirty="0">
                          <a:latin typeface="Times New Roman"/>
                          <a:ea typeface="Times New Roman"/>
                        </a:rPr>
                        <a:t>ΕΞΟΡΘΟΛΟΓΙΣΜΟΣ ΥΛΗΣ/               ΔΙΔ ΩΡΕΣ</a:t>
                      </a:r>
                      <a:endParaRPr lang="el-GR" sz="1000" dirty="0">
                        <a:latin typeface="Times New Roman"/>
                        <a:ea typeface="Times New Roman"/>
                      </a:endParaRPr>
                    </a:p>
                  </a:txBody>
                  <a:tcPr marL="26648" marR="26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a:lnSpc>
                          <a:spcPct val="110000"/>
                        </a:lnSpc>
                        <a:spcAft>
                          <a:spcPts val="0"/>
                        </a:spcAft>
                      </a:pPr>
                      <a:r>
                        <a:rPr lang="el-GR" sz="1000" b="1" dirty="0">
                          <a:latin typeface="Times New Roman"/>
                          <a:ea typeface="Times New Roman"/>
                        </a:rPr>
                        <a:t>ΠΡΟΣΘΕΤΕΣ ΠΡΟΤΕΙΝΟΜΕΝΕΣ ΠΗΓΕΣ</a:t>
                      </a:r>
                      <a:endParaRPr lang="el-GR" sz="1000" dirty="0">
                        <a:latin typeface="Times New Roman"/>
                        <a:ea typeface="Times New Roman"/>
                      </a:endParaRPr>
                    </a:p>
                  </a:txBody>
                  <a:tcPr marL="26648" marR="26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xmlns="" val="10000"/>
                  </a:ext>
                </a:extLst>
              </a:tr>
              <a:tr h="196845">
                <a:tc gridSpan="4">
                  <a:txBody>
                    <a:bodyPr/>
                    <a:lstStyle/>
                    <a:p>
                      <a:pPr algn="ctr">
                        <a:lnSpc>
                          <a:spcPct val="110000"/>
                        </a:lnSpc>
                        <a:spcAft>
                          <a:spcPts val="0"/>
                        </a:spcAft>
                      </a:pPr>
                      <a:r>
                        <a:rPr lang="el-GR" sz="1000" b="1" dirty="0">
                          <a:latin typeface="Times New Roman"/>
                          <a:ea typeface="Times New Roman"/>
                        </a:rPr>
                        <a:t>1</a:t>
                      </a:r>
                      <a:r>
                        <a:rPr lang="el-GR" sz="1000" b="1" baseline="30000" dirty="0">
                          <a:latin typeface="Times New Roman"/>
                          <a:ea typeface="Times New Roman"/>
                        </a:rPr>
                        <a:t>Η</a:t>
                      </a:r>
                      <a:r>
                        <a:rPr lang="el-GR" sz="1000" b="1" dirty="0">
                          <a:latin typeface="Times New Roman"/>
                          <a:ea typeface="Times New Roman"/>
                        </a:rPr>
                        <a:t> ΘΕΜΑΤΙΚΗ ΕΝΟΤΗΤΑ – Το άτομο και η κοινωνία </a:t>
                      </a:r>
                      <a:endParaRPr lang="el-GR" sz="1000" dirty="0">
                        <a:latin typeface="Times New Roman"/>
                        <a:ea typeface="Times New Roman"/>
                      </a:endParaRPr>
                    </a:p>
                  </a:txBody>
                  <a:tcPr marL="26648" marR="266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1"/>
                  </a:ext>
                </a:extLst>
              </a:tr>
              <a:tr h="3798945">
                <a:tc>
                  <a:txBody>
                    <a:bodyPr/>
                    <a:lstStyle/>
                    <a:p>
                      <a:pPr algn="ctr">
                        <a:lnSpc>
                          <a:spcPct val="110000"/>
                        </a:lnSpc>
                        <a:spcAft>
                          <a:spcPts val="0"/>
                        </a:spcAft>
                      </a:pPr>
                      <a:r>
                        <a:rPr lang="el-GR" sz="1000" b="1" dirty="0">
                          <a:latin typeface="Times New Roman"/>
                          <a:ea typeface="Times New Roman"/>
                        </a:rPr>
                        <a:t>Εισαγωγικό Επαναληπτικό Κεφάλαιο Ύλης της Ε΄ τάξης.</a:t>
                      </a:r>
                      <a:endParaRPr lang="el-GR" sz="1000" dirty="0">
                        <a:latin typeface="Times New Roman"/>
                        <a:ea typeface="Times New Roman"/>
                      </a:endParaRPr>
                    </a:p>
                  </a:txBody>
                  <a:tcPr marL="26648" marR="26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0000"/>
                        </a:lnSpc>
                        <a:spcAft>
                          <a:spcPts val="0"/>
                        </a:spcAft>
                      </a:pPr>
                      <a:r>
                        <a:rPr lang="el-GR" sz="1000" dirty="0">
                          <a:latin typeface="Times New Roman"/>
                          <a:ea typeface="Times New Roman"/>
                        </a:rPr>
                        <a:t>Επανάληψη Διδακτικού Περιεχομένου που διδάχθηκε στην Ε΄ τάξη.</a:t>
                      </a:r>
                    </a:p>
                    <a:p>
                      <a:pPr>
                        <a:lnSpc>
                          <a:spcPct val="110000"/>
                        </a:lnSpc>
                        <a:spcAft>
                          <a:spcPts val="0"/>
                        </a:spcAft>
                      </a:pPr>
                      <a:r>
                        <a:rPr lang="el-GR" sz="1000" dirty="0">
                          <a:latin typeface="Times New Roman"/>
                          <a:ea typeface="Times New Roman"/>
                        </a:rPr>
                        <a:t>Εξέταση κατανόησης και εμπέδωσης εννοιών που διδάχθηκαν. Εντοπισμός προϋπάρχουσας γνώσης και διάγνωση δυσκολιών.</a:t>
                      </a:r>
                    </a:p>
                    <a:p>
                      <a:pPr>
                        <a:lnSpc>
                          <a:spcPct val="110000"/>
                        </a:lnSpc>
                        <a:spcAft>
                          <a:spcPts val="0"/>
                        </a:spcAft>
                      </a:pPr>
                      <a:r>
                        <a:rPr lang="el-GR" sz="1000" dirty="0">
                          <a:latin typeface="Times New Roman"/>
                          <a:ea typeface="Times New Roman"/>
                        </a:rPr>
                        <a:t>Αξιοποίηση των </a:t>
                      </a:r>
                      <a:r>
                        <a:rPr lang="el-GR" sz="1000" dirty="0" err="1">
                          <a:latin typeface="Times New Roman"/>
                          <a:ea typeface="Times New Roman"/>
                        </a:rPr>
                        <a:t>διαθεματικών</a:t>
                      </a:r>
                      <a:r>
                        <a:rPr lang="el-GR" sz="1000" dirty="0">
                          <a:latin typeface="Times New Roman"/>
                          <a:ea typeface="Times New Roman"/>
                        </a:rPr>
                        <a:t> </a:t>
                      </a:r>
                      <a:r>
                        <a:rPr lang="el-GR" sz="1000" dirty="0" err="1">
                          <a:latin typeface="Times New Roman"/>
                          <a:ea typeface="Times New Roman"/>
                        </a:rPr>
                        <a:t>μακροεννοιών</a:t>
                      </a:r>
                      <a:r>
                        <a:rPr lang="el-GR" sz="1000" dirty="0">
                          <a:latin typeface="Times New Roman"/>
                          <a:ea typeface="Times New Roman"/>
                        </a:rPr>
                        <a:t> άτομο-σύνολο, αλληλεξάρτηση, επικοινωνία, σύστημα.</a:t>
                      </a:r>
                      <a:r>
                        <a:rPr lang="el-GR" sz="1000" b="1" dirty="0">
                          <a:latin typeface="Times New Roman"/>
                          <a:ea typeface="Times New Roman"/>
                        </a:rPr>
                        <a:t> </a:t>
                      </a:r>
                      <a:endParaRPr lang="el-GR" sz="1000" dirty="0">
                        <a:latin typeface="Times New Roman"/>
                        <a:ea typeface="Times New Roman"/>
                      </a:endParaRPr>
                    </a:p>
                    <a:p>
                      <a:pPr>
                        <a:lnSpc>
                          <a:spcPct val="110000"/>
                        </a:lnSpc>
                        <a:spcAft>
                          <a:spcPts val="0"/>
                        </a:spcAft>
                      </a:pPr>
                      <a:r>
                        <a:rPr lang="el-GR" sz="1000" b="1" dirty="0">
                          <a:latin typeface="Times New Roman"/>
                          <a:ea typeface="Times New Roman"/>
                        </a:rPr>
                        <a:t>Βιωματική Δραστηριότητα ανάπτυξης και ανάδειξης όρων και κανόνων τάξης και σχολικής ζωής. </a:t>
                      </a:r>
                      <a:r>
                        <a:rPr lang="el-GR" sz="1000" dirty="0">
                          <a:latin typeface="Times New Roman"/>
                          <a:ea typeface="Times New Roman"/>
                        </a:rPr>
                        <a:t> Βιωματική δραστηριότητα εντοπισμού, καταγραφής και ανάδειξης των κανόνων της τάξης σε </a:t>
                      </a:r>
                      <a:r>
                        <a:rPr lang="el-GR" sz="1000" dirty="0" err="1">
                          <a:latin typeface="Times New Roman"/>
                          <a:ea typeface="Times New Roman"/>
                        </a:rPr>
                        <a:t>ομαδοσυνεργατικό</a:t>
                      </a:r>
                      <a:r>
                        <a:rPr lang="el-GR" sz="1000" dirty="0">
                          <a:latin typeface="Times New Roman"/>
                          <a:ea typeface="Times New Roman"/>
                        </a:rPr>
                        <a:t> πλαίσιο. Οι μαθητικές </a:t>
                      </a:r>
                      <a:r>
                        <a:rPr lang="el-GR" sz="1000" dirty="0" err="1">
                          <a:latin typeface="Times New Roman"/>
                          <a:ea typeface="Times New Roman"/>
                        </a:rPr>
                        <a:t>μικρο</a:t>
                      </a:r>
                      <a:r>
                        <a:rPr lang="el-GR" sz="1000" dirty="0">
                          <a:latin typeface="Times New Roman"/>
                          <a:ea typeface="Times New Roman"/>
                        </a:rPr>
                        <a:t>-ομάδες με διαδικασίες καθοδηγούμενης διερεύνησης εντοπίζουν και διατυπώνουν ένα ή περισσότερους κανόνες της τάξης (όχι πάντως όλους τους κανόνες από την αρχή, μιας και η διαδικασία είναι συνεχής και στόχο έχει την ανάπτυξη σχέσεων ισοτιμίας και </a:t>
                      </a:r>
                      <a:r>
                        <a:rPr lang="el-GR" sz="1000" dirty="0" err="1">
                          <a:latin typeface="Times New Roman"/>
                          <a:ea typeface="Times New Roman"/>
                        </a:rPr>
                        <a:t>συνευθύνης</a:t>
                      </a:r>
                      <a:r>
                        <a:rPr lang="el-GR" sz="1000" dirty="0">
                          <a:latin typeface="Times New Roman"/>
                          <a:ea typeface="Times New Roman"/>
                        </a:rPr>
                        <a:t>) για ένα συγκεκριμένο θέμα (π.χ. ασφάλεια, καθαριότητα, τρόπος εργασίας, τρόπος επικοινωνίας, όροι συνεργασίας, ρόλοι μελών ομάδων, παιχνίδι) </a:t>
                      </a:r>
                      <a:r>
                        <a:rPr lang="el-GR" sz="1000" dirty="0" err="1">
                          <a:latin typeface="Times New Roman"/>
                          <a:ea typeface="Times New Roman"/>
                        </a:rPr>
                        <a:t>καιστη</a:t>
                      </a:r>
                      <a:r>
                        <a:rPr lang="el-GR" sz="1000" dirty="0">
                          <a:latin typeface="Times New Roman"/>
                          <a:ea typeface="Times New Roman"/>
                        </a:rPr>
                        <a:t> συνέχεια στην ολομέλεια οι μαθητές ψηφίζουν την προτιμότερη διατύπωση του κανόνα με τη μορφή δικαιώματος-υποχρέωσης αλλά και πιθανών συνεπειών παραβίασης της συμφωνίας. Κατόπιν με ανάλογες δημοκρατικές διαδικασίες αναλαμβάνουν ποιος/-</a:t>
                      </a:r>
                      <a:r>
                        <a:rPr lang="el-GR" sz="1000" dirty="0" err="1">
                          <a:latin typeface="Times New Roman"/>
                          <a:ea typeface="Times New Roman"/>
                        </a:rPr>
                        <a:t>οί</a:t>
                      </a:r>
                      <a:r>
                        <a:rPr lang="el-GR" sz="1000" dirty="0">
                          <a:latin typeface="Times New Roman"/>
                          <a:ea typeface="Times New Roman"/>
                        </a:rPr>
                        <a:t>/-ές θα τον γράψουν θα τον παρουσιάσουν και θα τον αναρτήσουν στην τάξη. Στην όλη διαδικασία ο εκπαιδευτικός προσανατολίζει, οργανώνει, συντονίζει, επεξηγεί, διευκολύνει, υποστηρίζει και κατευθύνει τις διαδικασίες.</a:t>
                      </a:r>
                      <a:r>
                        <a:rPr lang="el-GR" sz="1000" b="1" dirty="0">
                          <a:latin typeface="Times New Roman"/>
                          <a:ea typeface="Times New Roman"/>
                        </a:rPr>
                        <a:t> Η δραστηριότητα αυτή μπορεί να αξιοποιηθεί και για την ανάπτυξη σχετικού σχεδίου εργασίας. </a:t>
                      </a:r>
                      <a:r>
                        <a:rPr lang="el-GR" sz="1000" u="sng" dirty="0">
                          <a:solidFill>
                            <a:srgbClr val="0000FF"/>
                          </a:solidFill>
                          <a:latin typeface="Times New Roman"/>
                          <a:ea typeface="Times New Roman"/>
                          <a:hlinkClick r:id="rId2"/>
                        </a:rPr>
                        <a:t>http://www.rhodes.aegean.gr/ptde/issue5/KARAKIZA.pdf</a:t>
                      </a:r>
                      <a:endParaRPr lang="el-GR" sz="1000" dirty="0">
                        <a:latin typeface="Times New Roman"/>
                        <a:ea typeface="Times New Roman"/>
                      </a:endParaRPr>
                    </a:p>
                  </a:txBody>
                  <a:tcPr marL="26648" marR="26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Aft>
                          <a:spcPts val="0"/>
                        </a:spcAft>
                      </a:pPr>
                      <a:r>
                        <a:rPr lang="el-GR" sz="1000" b="1" dirty="0">
                          <a:latin typeface="Times New Roman"/>
                          <a:ea typeface="Times New Roman"/>
                        </a:rPr>
                        <a:t>1</a:t>
                      </a:r>
                      <a:r>
                        <a:rPr lang="en-US" sz="1000" b="1" dirty="0">
                          <a:latin typeface="Times New Roman"/>
                          <a:ea typeface="Times New Roman"/>
                        </a:rPr>
                        <a:t>+(1)</a:t>
                      </a:r>
                      <a:endParaRPr lang="el-GR" sz="1000" dirty="0">
                        <a:latin typeface="Times New Roman"/>
                        <a:ea typeface="Times New Roman"/>
                      </a:endParaRPr>
                    </a:p>
                  </a:txBody>
                  <a:tcPr marL="26648" marR="26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0000"/>
                        </a:lnSpc>
                        <a:spcAft>
                          <a:spcPts val="0"/>
                        </a:spcAft>
                      </a:pPr>
                      <a:r>
                        <a:rPr lang="el-GR" sz="1000" b="1" dirty="0">
                          <a:latin typeface="Times New Roman"/>
                          <a:ea typeface="Times New Roman"/>
                        </a:rPr>
                        <a:t>Ψηφιακά Διδακτικά Εγχειρίδια για το Δημοτικό: </a:t>
                      </a:r>
                      <a:endParaRPr lang="el-GR" sz="1000" dirty="0">
                        <a:latin typeface="Times New Roman"/>
                        <a:ea typeface="Times New Roman"/>
                      </a:endParaRPr>
                    </a:p>
                    <a:p>
                      <a:pPr algn="just">
                        <a:lnSpc>
                          <a:spcPct val="110000"/>
                        </a:lnSpc>
                        <a:spcAft>
                          <a:spcPts val="0"/>
                        </a:spcAft>
                      </a:pPr>
                      <a:r>
                        <a:rPr lang="el-GR" sz="1000" b="1" u="sng" dirty="0">
                          <a:solidFill>
                            <a:srgbClr val="0000FF"/>
                          </a:solidFill>
                          <a:latin typeface="Times New Roman"/>
                          <a:ea typeface="Times New Roman"/>
                          <a:hlinkClick r:id="rId3"/>
                        </a:rPr>
                        <a:t>http://ebooks.edu.gr/new/course-main.php?course=DSDIM-F103</a:t>
                      </a:r>
                      <a:r>
                        <a:rPr lang="el-GR" sz="1000" b="1" dirty="0">
                          <a:latin typeface="Times New Roman"/>
                          <a:ea typeface="Times New Roman"/>
                        </a:rPr>
                        <a:t> </a:t>
                      </a:r>
                      <a:endParaRPr lang="el-GR" sz="1000" dirty="0">
                        <a:latin typeface="Times New Roman"/>
                        <a:ea typeface="Times New Roman"/>
                      </a:endParaRPr>
                    </a:p>
                    <a:p>
                      <a:pPr>
                        <a:lnSpc>
                          <a:spcPct val="110000"/>
                        </a:lnSpc>
                        <a:spcAft>
                          <a:spcPts val="0"/>
                        </a:spcAft>
                      </a:pPr>
                      <a:r>
                        <a:rPr lang="el-GR" sz="1000" b="1" dirty="0">
                          <a:latin typeface="Times New Roman"/>
                          <a:ea typeface="Times New Roman"/>
                        </a:rPr>
                        <a:t>Αξιοποίηση </a:t>
                      </a:r>
                      <a:r>
                        <a:rPr lang="el-GR" sz="1000" b="1" dirty="0" err="1">
                          <a:latin typeface="Times New Roman"/>
                          <a:ea typeface="Times New Roman"/>
                        </a:rPr>
                        <a:t>πολυμεσικού</a:t>
                      </a:r>
                      <a:r>
                        <a:rPr lang="el-GR" sz="1000" b="1" dirty="0">
                          <a:latin typeface="Times New Roman"/>
                          <a:ea typeface="Times New Roman"/>
                        </a:rPr>
                        <a:t> ψηφιακού υλικού και επαναληπτικών ασκήσεων και δραστηριοτήτων από το συνοδευτικό λογισμικό για τα εγχειρίδια ΚΠΑ Ε΄ &amp; </a:t>
                      </a:r>
                      <a:r>
                        <a:rPr lang="el-GR" sz="1000" b="1" dirty="0" err="1">
                          <a:latin typeface="Times New Roman"/>
                          <a:ea typeface="Times New Roman"/>
                        </a:rPr>
                        <a:t>Στ΄</a:t>
                      </a:r>
                      <a:r>
                        <a:rPr lang="el-GR" sz="1000" b="1" dirty="0">
                          <a:latin typeface="Times New Roman"/>
                          <a:ea typeface="Times New Roman"/>
                        </a:rPr>
                        <a:t> τάξεων Δημοτικού (</a:t>
                      </a:r>
                      <a:r>
                        <a:rPr lang="el-GR" sz="1000" b="1" u="sng" dirty="0">
                          <a:solidFill>
                            <a:srgbClr val="0000FF"/>
                          </a:solidFill>
                          <a:latin typeface="Times New Roman"/>
                          <a:ea typeface="Times New Roman"/>
                          <a:hlinkClick r:id="rId4"/>
                        </a:rPr>
                        <a:t>http://ts.sch.gr/repo/online-packages/dim-koinoniki-pol-agogi-e-st/intro.htm</a:t>
                      </a:r>
                      <a:endParaRPr lang="el-GR" sz="1000" dirty="0">
                        <a:latin typeface="Times New Roman"/>
                        <a:ea typeface="Times New Roman"/>
                      </a:endParaRPr>
                    </a:p>
                  </a:txBody>
                  <a:tcPr marL="26648" marR="26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455873">
                <a:tc gridSpan="4">
                  <a:txBody>
                    <a:bodyPr/>
                    <a:lstStyle/>
                    <a:p>
                      <a:pPr>
                        <a:lnSpc>
                          <a:spcPct val="110000"/>
                        </a:lnSpc>
                        <a:spcAft>
                          <a:spcPts val="0"/>
                        </a:spcAft>
                      </a:pPr>
                      <a:r>
                        <a:rPr lang="el-GR" sz="1000" b="1" dirty="0">
                          <a:latin typeface="Times New Roman"/>
                          <a:ea typeface="Times New Roman"/>
                        </a:rPr>
                        <a:t>ΠΡΟΤΕΙΝΟΜΕΝΟ ΣΧΕΔΙΟ ΕΡΓΑΣΙΑΣ ΓΙΑ ΤΗΝ ΕΝΟΤΗΤΑ: Το σχέδιο εργασίας με θέμα «Το Οικογενειακό Δέντρο» προτείνεται ως διεπιστημονική ή/και </a:t>
                      </a:r>
                      <a:r>
                        <a:rPr lang="el-GR" sz="1000" b="1" dirty="0" err="1">
                          <a:latin typeface="Times New Roman"/>
                          <a:ea typeface="Times New Roman"/>
                        </a:rPr>
                        <a:t>διαθεματική</a:t>
                      </a:r>
                      <a:r>
                        <a:rPr lang="el-GR" sz="1000" b="1" dirty="0">
                          <a:latin typeface="Times New Roman"/>
                          <a:ea typeface="Times New Roman"/>
                        </a:rPr>
                        <a:t> προσέγγιση της θεώρησης των θεμάτων της οικογένειας ως θεσμός αλλά και για την βιωματική εφαρμογή, εμπέδωση και προέκταση των γνώσεων και των αντιλήψεων των μαθητών.</a:t>
                      </a:r>
                      <a:endParaRPr lang="el-GR" sz="1000" dirty="0">
                        <a:latin typeface="Times New Roman"/>
                        <a:ea typeface="Times New Roman"/>
                      </a:endParaRPr>
                    </a:p>
                  </a:txBody>
                  <a:tcPr marL="26648" marR="2664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extLst>
                  <a:ext uri="{0D108BD9-81ED-4DB2-BD59-A6C34878D82A}">
                    <a16:rowId xmlns:a16="http://schemas.microsoft.com/office/drawing/2014/main" xmlns="" val="10003"/>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67544" y="1196752"/>
            <a:ext cx="7467600" cy="5040560"/>
          </a:xfrm>
        </p:spPr>
        <p:txBody>
          <a:bodyPr>
            <a:normAutofit fontScale="92500" lnSpcReduction="10000"/>
          </a:bodyPr>
          <a:lstStyle/>
          <a:p>
            <a:r>
              <a:rPr lang="el-GR" dirty="0" smtClean="0"/>
              <a:t>Διαθέσιμος χρόνος (2016-2017) – θεωρητικά περίπου </a:t>
            </a:r>
            <a:r>
              <a:rPr lang="el-GR" u="sng" dirty="0" smtClean="0">
                <a:solidFill>
                  <a:schemeClr val="accent3">
                    <a:lumMod val="75000"/>
                  </a:schemeClr>
                </a:solidFill>
              </a:rPr>
              <a:t>34 εβδομάδες=34 ώρες</a:t>
            </a:r>
          </a:p>
          <a:p>
            <a:endParaRPr lang="el-GR" dirty="0" smtClean="0"/>
          </a:p>
          <a:p>
            <a:r>
              <a:rPr lang="el-GR" dirty="0" smtClean="0"/>
              <a:t>Το σύνολο των απαιτούμενων διδακτικών ωρών μετά τον </a:t>
            </a:r>
            <a:r>
              <a:rPr lang="el-GR" dirty="0" err="1" smtClean="0"/>
              <a:t>εξορθολογισμό</a:t>
            </a:r>
            <a:r>
              <a:rPr lang="el-GR" dirty="0" smtClean="0"/>
              <a:t>  (</a:t>
            </a:r>
            <a:r>
              <a:rPr lang="el-GR" dirty="0" err="1" smtClean="0"/>
              <a:t>Στ΄</a:t>
            </a:r>
            <a:r>
              <a:rPr lang="el-GR" dirty="0" smtClean="0"/>
              <a:t>) ανέρχεται στις 25 ώρες </a:t>
            </a:r>
            <a:r>
              <a:rPr lang="el-GR" dirty="0" smtClean="0">
                <a:solidFill>
                  <a:schemeClr val="accent3">
                    <a:lumMod val="75000"/>
                  </a:schemeClr>
                </a:solidFill>
              </a:rPr>
              <a:t>(23+2  επίκαιρες </a:t>
            </a:r>
            <a:r>
              <a:rPr lang="el-GR" dirty="0" err="1" smtClean="0">
                <a:solidFill>
                  <a:schemeClr val="accent3">
                    <a:lumMod val="75000"/>
                  </a:schemeClr>
                </a:solidFill>
              </a:rPr>
              <a:t>δραστηρ</a:t>
            </a:r>
            <a:r>
              <a:rPr lang="el-GR" dirty="0" smtClean="0">
                <a:solidFill>
                  <a:schemeClr val="accent3">
                    <a:lumMod val="75000"/>
                  </a:schemeClr>
                </a:solidFill>
              </a:rPr>
              <a:t>.) εκτός του χρόνου των βιωματικών εργασιών</a:t>
            </a:r>
          </a:p>
          <a:p>
            <a:r>
              <a:rPr lang="el-GR" dirty="0" smtClean="0"/>
              <a:t>Το σύνολο των απαιτούμενων διδακτικών ωρών μετά τον </a:t>
            </a:r>
            <a:r>
              <a:rPr lang="el-GR" dirty="0" err="1" smtClean="0"/>
              <a:t>εξορθολογισμό</a:t>
            </a:r>
            <a:r>
              <a:rPr lang="el-GR" dirty="0" smtClean="0"/>
              <a:t>  (Ε΄) ανέρχεται στις 26 ώρες </a:t>
            </a:r>
            <a:r>
              <a:rPr lang="el-GR" dirty="0" smtClean="0">
                <a:solidFill>
                  <a:schemeClr val="accent3">
                    <a:lumMod val="75000"/>
                  </a:schemeClr>
                </a:solidFill>
              </a:rPr>
              <a:t>(24+2  επίκαιρες </a:t>
            </a:r>
            <a:r>
              <a:rPr lang="el-GR" dirty="0" err="1" smtClean="0">
                <a:solidFill>
                  <a:schemeClr val="accent3">
                    <a:lumMod val="75000"/>
                  </a:schemeClr>
                </a:solidFill>
              </a:rPr>
              <a:t>δραστηρ</a:t>
            </a:r>
            <a:r>
              <a:rPr lang="el-GR" dirty="0" smtClean="0">
                <a:solidFill>
                  <a:schemeClr val="accent3">
                    <a:lumMod val="75000"/>
                  </a:schemeClr>
                </a:solidFill>
              </a:rPr>
              <a:t>.) εκτός του χρόνου των βιωματικών εργασιών</a:t>
            </a:r>
          </a:p>
          <a:p>
            <a:endParaRPr lang="el-GR" dirty="0" smtClean="0">
              <a:solidFill>
                <a:schemeClr val="accent3">
                  <a:lumMod val="75000"/>
                </a:schemeClr>
              </a:solidFill>
            </a:endParaRPr>
          </a:p>
          <a:p>
            <a:r>
              <a:rPr lang="el-GR" dirty="0" smtClean="0"/>
              <a:t>Οι υπόλοιπες</a:t>
            </a:r>
            <a:r>
              <a:rPr lang="el-GR" dirty="0" smtClean="0">
                <a:solidFill>
                  <a:schemeClr val="accent3">
                    <a:lumMod val="75000"/>
                  </a:schemeClr>
                </a:solidFill>
              </a:rPr>
              <a:t> </a:t>
            </a:r>
            <a:r>
              <a:rPr lang="el-GR" dirty="0" smtClean="0"/>
              <a:t>διδακτικές ώρες μένουν διαθέσιμες για την υλοποίηση πρόσθετων σχεδίων εργασίας</a:t>
            </a: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a:p>
            <a:endParaRPr lang="el-GR" dirty="0" smtClean="0">
              <a:solidFill>
                <a:schemeClr val="accent3">
                  <a:lumMod val="75000"/>
                </a:schemeClr>
              </a:solidFill>
            </a:endParaRPr>
          </a:p>
        </p:txBody>
      </p:sp>
      <p:sp>
        <p:nvSpPr>
          <p:cNvPr id="5" name="1 - Τίτλος"/>
          <p:cNvSpPr>
            <a:spLocks noGrp="1"/>
          </p:cNvSpPr>
          <p:nvPr>
            <p:ph type="title"/>
          </p:nvPr>
        </p:nvSpPr>
        <p:spPr>
          <a:xfrm>
            <a:off x="467544" y="476672"/>
            <a:ext cx="7467600" cy="508918"/>
          </a:xfrm>
          <a:solidFill>
            <a:schemeClr val="accent4">
              <a:lumMod val="60000"/>
              <a:lumOff val="40000"/>
            </a:schemeClr>
          </a:solidFill>
          <a:ln>
            <a:solidFill>
              <a:srgbClr val="FFFF00"/>
            </a:solidFill>
          </a:ln>
        </p:spPr>
        <p:txBody>
          <a:bodyPr>
            <a:normAutofit fontScale="90000"/>
          </a:bodyPr>
          <a:lstStyle/>
          <a:p>
            <a:r>
              <a:rPr lang="el-GR" dirty="0" err="1" smtClean="0">
                <a:solidFill>
                  <a:schemeClr val="accent3">
                    <a:lumMod val="75000"/>
                  </a:schemeClr>
                </a:solidFill>
              </a:rPr>
              <a:t>Παραμετροι</a:t>
            </a:r>
            <a:r>
              <a:rPr lang="el-GR" dirty="0" smtClean="0">
                <a:solidFill>
                  <a:schemeClr val="accent3">
                    <a:lumMod val="75000"/>
                  </a:schemeClr>
                </a:solidFill>
              </a:rPr>
              <a:t> </a:t>
            </a:r>
            <a:r>
              <a:rPr lang="el-GR" dirty="0" err="1" smtClean="0">
                <a:solidFill>
                  <a:schemeClr val="accent3">
                    <a:lumMod val="75000"/>
                  </a:schemeClr>
                </a:solidFill>
              </a:rPr>
              <a:t>διαχειρισησ</a:t>
            </a:r>
            <a:r>
              <a:rPr lang="el-GR" dirty="0" smtClean="0">
                <a:solidFill>
                  <a:schemeClr val="accent3">
                    <a:lumMod val="75000"/>
                  </a:schemeClr>
                </a:solidFill>
              </a:rPr>
              <a:t> </a:t>
            </a:r>
            <a:r>
              <a:rPr lang="el-GR" dirty="0" err="1" smtClean="0">
                <a:solidFill>
                  <a:schemeClr val="accent3">
                    <a:lumMod val="75000"/>
                  </a:schemeClr>
                </a:solidFill>
              </a:rPr>
              <a:t>χρονου</a:t>
            </a:r>
            <a:endParaRPr lang="el-GR" dirty="0">
              <a:solidFill>
                <a:schemeClr val="accent3">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692696"/>
            <a:ext cx="7467600" cy="652934"/>
          </a:xfrm>
          <a:solidFill>
            <a:schemeClr val="accent4">
              <a:lumMod val="40000"/>
              <a:lumOff val="60000"/>
            </a:schemeClr>
          </a:solidFill>
        </p:spPr>
        <p:txBody>
          <a:bodyPr/>
          <a:lstStyle/>
          <a:p>
            <a:r>
              <a:rPr lang="el-GR" dirty="0" smtClean="0">
                <a:solidFill>
                  <a:schemeClr val="accent3">
                    <a:lumMod val="50000"/>
                  </a:schemeClr>
                </a:solidFill>
              </a:rPr>
              <a:t>ΟΜΑΔΕΣ  ΕΡΓΑΣΙΑΣ</a:t>
            </a:r>
            <a:endParaRPr lang="el-GR" dirty="0">
              <a:solidFill>
                <a:schemeClr val="accent3">
                  <a:lumMod val="50000"/>
                </a:schemeClr>
              </a:solidFill>
            </a:endParaRPr>
          </a:p>
        </p:txBody>
      </p:sp>
      <p:sp>
        <p:nvSpPr>
          <p:cNvPr id="3" name="2 - Θέση περιεχομένου"/>
          <p:cNvSpPr>
            <a:spLocks noGrp="1"/>
          </p:cNvSpPr>
          <p:nvPr>
            <p:ph sz="quarter" idx="1"/>
          </p:nvPr>
        </p:nvSpPr>
        <p:spPr>
          <a:xfrm>
            <a:off x="457200" y="1600200"/>
            <a:ext cx="7467600" cy="4205064"/>
          </a:xfrm>
        </p:spPr>
        <p:txBody>
          <a:bodyPr>
            <a:normAutofit fontScale="70000" lnSpcReduction="20000"/>
          </a:bodyPr>
          <a:lstStyle/>
          <a:p>
            <a:pPr lvl="0"/>
            <a:endParaRPr lang="el-GR" dirty="0" smtClean="0"/>
          </a:p>
          <a:p>
            <a:pPr lvl="0">
              <a:buNone/>
            </a:pPr>
            <a:r>
              <a:rPr lang="el-GR" u="sng" dirty="0" smtClean="0">
                <a:solidFill>
                  <a:schemeClr val="accent1">
                    <a:lumMod val="50000"/>
                  </a:schemeClr>
                </a:solidFill>
              </a:rPr>
              <a:t>ΒΙΒΛΙΟ Ε΄ τάξης</a:t>
            </a:r>
          </a:p>
          <a:p>
            <a:pPr lvl="0"/>
            <a:r>
              <a:rPr lang="el-GR" dirty="0" smtClean="0"/>
              <a:t>Χρήστος </a:t>
            </a:r>
            <a:r>
              <a:rPr lang="el-GR" dirty="0" err="1" smtClean="0"/>
              <a:t>Αναστόπουλος</a:t>
            </a:r>
            <a:r>
              <a:rPr lang="el-GR" dirty="0" smtClean="0"/>
              <a:t>: Προϊστάμενος </a:t>
            </a:r>
            <a:r>
              <a:rPr lang="el-GR" dirty="0" err="1" smtClean="0"/>
              <a:t>Επιστ</a:t>
            </a:r>
            <a:r>
              <a:rPr lang="el-GR" dirty="0" smtClean="0"/>
              <a:t>-Παιδαγωγικής Καθοδήγησης </a:t>
            </a:r>
            <a:r>
              <a:rPr lang="el-GR" smtClean="0"/>
              <a:t>ΠΕ Περιφέρειας </a:t>
            </a:r>
            <a:r>
              <a:rPr lang="el-GR" dirty="0" smtClean="0"/>
              <a:t>Αθηνών</a:t>
            </a:r>
          </a:p>
          <a:p>
            <a:pPr lvl="0"/>
            <a:r>
              <a:rPr lang="el-GR" dirty="0" smtClean="0"/>
              <a:t>Αχιλλέας  </a:t>
            </a:r>
            <a:r>
              <a:rPr lang="el-GR" dirty="0" err="1" smtClean="0"/>
              <a:t>Γιαννέλλος</a:t>
            </a:r>
            <a:r>
              <a:rPr lang="el-GR" dirty="0" smtClean="0"/>
              <a:t>: Εκπαιδευτικός Δημόσιου Τομέα</a:t>
            </a:r>
          </a:p>
          <a:p>
            <a:pPr lvl="0"/>
            <a:r>
              <a:rPr lang="el-GR" dirty="0" smtClean="0"/>
              <a:t>Δημήτριος </a:t>
            </a:r>
            <a:r>
              <a:rPr lang="el-GR" dirty="0" err="1" smtClean="0"/>
              <a:t>Σκρέτας</a:t>
            </a:r>
            <a:r>
              <a:rPr lang="el-GR" dirty="0" smtClean="0"/>
              <a:t>: Σχολικός Σύμβουλος Α/θμιας</a:t>
            </a:r>
          </a:p>
          <a:p>
            <a:pPr lvl="0"/>
            <a:endParaRPr lang="el-GR" dirty="0" smtClean="0"/>
          </a:p>
          <a:p>
            <a:pPr lvl="0"/>
            <a:endParaRPr lang="el-GR" dirty="0" smtClean="0"/>
          </a:p>
          <a:p>
            <a:pPr lvl="0">
              <a:buNone/>
            </a:pPr>
            <a:r>
              <a:rPr lang="el-GR" u="sng" dirty="0" smtClean="0">
                <a:solidFill>
                  <a:schemeClr val="accent1">
                    <a:lumMod val="50000"/>
                  </a:schemeClr>
                </a:solidFill>
              </a:rPr>
              <a:t>ΒΙΒΛΙΟ </a:t>
            </a:r>
            <a:r>
              <a:rPr lang="el-GR" u="sng" dirty="0" err="1" smtClean="0">
                <a:solidFill>
                  <a:schemeClr val="accent1">
                    <a:lumMod val="50000"/>
                  </a:schemeClr>
                </a:solidFill>
              </a:rPr>
              <a:t>Στ΄</a:t>
            </a:r>
            <a:r>
              <a:rPr lang="el-GR" u="sng" dirty="0" smtClean="0">
                <a:solidFill>
                  <a:schemeClr val="accent1">
                    <a:lumMod val="50000"/>
                  </a:schemeClr>
                </a:solidFill>
              </a:rPr>
              <a:t> τάξης</a:t>
            </a:r>
          </a:p>
          <a:p>
            <a:pPr lvl="0"/>
            <a:r>
              <a:rPr lang="el-GR" dirty="0" smtClean="0"/>
              <a:t>Σταμάτης Βούλγαρης: Σχολικός Σύμβουλος Α/θμιας</a:t>
            </a:r>
          </a:p>
          <a:p>
            <a:pPr lvl="0"/>
            <a:r>
              <a:rPr lang="el-GR" dirty="0" smtClean="0"/>
              <a:t>Βούλα </a:t>
            </a:r>
            <a:r>
              <a:rPr lang="el-GR" dirty="0" err="1" smtClean="0"/>
              <a:t>Νταλαούτη</a:t>
            </a:r>
            <a:r>
              <a:rPr lang="el-GR" dirty="0" smtClean="0"/>
              <a:t>: Σχολική Σύμβουλος  Α/θμιας</a:t>
            </a:r>
          </a:p>
          <a:p>
            <a:pPr lvl="0"/>
            <a:r>
              <a:rPr lang="el-GR" dirty="0" smtClean="0"/>
              <a:t>Βασίλειος </a:t>
            </a:r>
            <a:r>
              <a:rPr lang="el-GR" dirty="0" err="1" smtClean="0"/>
              <a:t>Καρναβάς</a:t>
            </a:r>
            <a:r>
              <a:rPr lang="el-GR" dirty="0" smtClean="0"/>
              <a:t> : Σύμβουλος Β΄ΙΕΠ, </a:t>
            </a:r>
          </a:p>
          <a:p>
            <a:pPr lvl="0"/>
            <a:endParaRPr lang="el-GR" dirty="0" smtClean="0"/>
          </a:p>
          <a:p>
            <a:pPr lvl="0"/>
            <a:r>
              <a:rPr lang="el-GR" dirty="0" smtClean="0"/>
              <a:t>Συντονίστρια: Οικονόμου Ασπασία, Σύμβουλος Γ΄ ΙΕΠ</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332656"/>
            <a:ext cx="7467600" cy="634082"/>
          </a:xfrm>
          <a:solidFill>
            <a:schemeClr val="accent4">
              <a:lumMod val="40000"/>
              <a:lumOff val="60000"/>
            </a:schemeClr>
          </a:solidFill>
        </p:spPr>
        <p:txBody>
          <a:bodyPr/>
          <a:lstStyle/>
          <a:p>
            <a:pPr algn="ctr"/>
            <a:r>
              <a:rPr lang="el-GR" dirty="0" err="1" smtClean="0"/>
              <a:t>Διαδικασια</a:t>
            </a:r>
            <a:r>
              <a:rPr lang="el-GR" dirty="0" smtClean="0"/>
              <a:t> </a:t>
            </a:r>
            <a:r>
              <a:rPr lang="el-GR" dirty="0" err="1" smtClean="0"/>
              <a:t>εργασιασ</a:t>
            </a:r>
            <a:endParaRPr lang="el-GR" dirty="0"/>
          </a:p>
        </p:txBody>
      </p:sp>
      <p:graphicFrame>
        <p:nvGraphicFramePr>
          <p:cNvPr id="7" name="6 - Διάγραμμα"/>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8075240" cy="562074"/>
          </a:xfrm>
          <a:solidFill>
            <a:schemeClr val="accent4">
              <a:lumMod val="40000"/>
              <a:lumOff val="60000"/>
            </a:schemeClr>
          </a:solidFill>
        </p:spPr>
        <p:txBody>
          <a:bodyPr>
            <a:normAutofit fontScale="90000"/>
          </a:bodyPr>
          <a:lstStyle/>
          <a:p>
            <a:r>
              <a:rPr lang="el-GR" dirty="0" err="1" smtClean="0">
                <a:solidFill>
                  <a:schemeClr val="accent3">
                    <a:lumMod val="50000"/>
                  </a:schemeClr>
                </a:solidFill>
              </a:rPr>
              <a:t>Υφιστ</a:t>
            </a:r>
            <a:r>
              <a:rPr lang="en-US" dirty="0" smtClean="0">
                <a:solidFill>
                  <a:schemeClr val="accent3">
                    <a:lumMod val="50000"/>
                  </a:schemeClr>
                </a:solidFill>
              </a:rPr>
              <a:t>a</a:t>
            </a:r>
            <a:r>
              <a:rPr lang="el-GR" dirty="0" err="1" smtClean="0">
                <a:solidFill>
                  <a:schemeClr val="accent3">
                    <a:lumMod val="50000"/>
                  </a:schemeClr>
                </a:solidFill>
              </a:rPr>
              <a:t>μενη</a:t>
            </a:r>
            <a:r>
              <a:rPr lang="el-GR" dirty="0" smtClean="0">
                <a:solidFill>
                  <a:schemeClr val="accent3">
                    <a:lumMod val="50000"/>
                  </a:schemeClr>
                </a:solidFill>
              </a:rPr>
              <a:t> </a:t>
            </a:r>
            <a:r>
              <a:rPr lang="el-GR" dirty="0" err="1" smtClean="0">
                <a:solidFill>
                  <a:schemeClr val="accent3">
                    <a:lumMod val="50000"/>
                  </a:schemeClr>
                </a:solidFill>
              </a:rPr>
              <a:t>αναγκαιοτητα</a:t>
            </a:r>
            <a:r>
              <a:rPr lang="en-US" dirty="0" smtClean="0">
                <a:solidFill>
                  <a:schemeClr val="accent3">
                    <a:lumMod val="50000"/>
                  </a:schemeClr>
                </a:solidFill>
              </a:rPr>
              <a:t> - </a:t>
            </a:r>
            <a:r>
              <a:rPr lang="el-GR" dirty="0" err="1" smtClean="0">
                <a:solidFill>
                  <a:schemeClr val="accent3">
                    <a:lumMod val="50000"/>
                  </a:schemeClr>
                </a:solidFill>
              </a:rPr>
              <a:t>κριτ</a:t>
            </a:r>
            <a:r>
              <a:rPr lang="en-US" dirty="0" smtClean="0">
                <a:solidFill>
                  <a:schemeClr val="accent3">
                    <a:lumMod val="50000"/>
                  </a:schemeClr>
                </a:solidFill>
              </a:rPr>
              <a:t>h</a:t>
            </a:r>
            <a:r>
              <a:rPr lang="el-GR" dirty="0" smtClean="0">
                <a:solidFill>
                  <a:schemeClr val="accent3">
                    <a:lumMod val="50000"/>
                  </a:schemeClr>
                </a:solidFill>
              </a:rPr>
              <a:t>ρια εργασίας</a:t>
            </a:r>
            <a:endParaRPr lang="el-GR" dirty="0">
              <a:solidFill>
                <a:schemeClr val="accent3">
                  <a:lumMod val="50000"/>
                </a:schemeClr>
              </a:solidFill>
            </a:endParaRPr>
          </a:p>
        </p:txBody>
      </p:sp>
      <p:sp>
        <p:nvSpPr>
          <p:cNvPr id="3" name="2 - Θέση περιεχομένου"/>
          <p:cNvSpPr>
            <a:spLocks noGrp="1"/>
          </p:cNvSpPr>
          <p:nvPr>
            <p:ph sz="quarter" idx="1"/>
          </p:nvPr>
        </p:nvSpPr>
        <p:spPr>
          <a:xfrm>
            <a:off x="457200" y="1600200"/>
            <a:ext cx="8229600" cy="4637112"/>
          </a:xfrm>
        </p:spPr>
        <p:txBody>
          <a:bodyPr>
            <a:normAutofit fontScale="70000" lnSpcReduction="20000"/>
          </a:bodyPr>
          <a:lstStyle/>
          <a:p>
            <a:pPr lvl="0">
              <a:spcBef>
                <a:spcPts val="1200"/>
              </a:spcBef>
            </a:pPr>
            <a:r>
              <a:rPr lang="el-GR" sz="2900" dirty="0" smtClean="0">
                <a:solidFill>
                  <a:schemeClr val="accent1">
                    <a:lumMod val="50000"/>
                  </a:schemeClr>
                </a:solidFill>
              </a:rPr>
              <a:t>Πίεσης χρόνου</a:t>
            </a:r>
            <a:endParaRPr lang="el-GR" sz="2900" dirty="0">
              <a:solidFill>
                <a:schemeClr val="accent1">
                  <a:lumMod val="50000"/>
                </a:schemeClr>
              </a:solidFill>
            </a:endParaRPr>
          </a:p>
          <a:p>
            <a:pPr lvl="0">
              <a:spcBef>
                <a:spcPts val="1200"/>
              </a:spcBef>
            </a:pPr>
            <a:r>
              <a:rPr lang="el-GR" sz="2900" dirty="0" smtClean="0"/>
              <a:t>Επικαλύψεων-επαναλήψεων</a:t>
            </a:r>
          </a:p>
          <a:p>
            <a:pPr lvl="0">
              <a:spcBef>
                <a:spcPts val="1200"/>
              </a:spcBef>
            </a:pPr>
            <a:r>
              <a:rPr lang="el-GR" sz="2900" dirty="0" smtClean="0"/>
              <a:t>Τροποποίησης δομικής διάρθρωσης</a:t>
            </a:r>
            <a:endParaRPr lang="el-GR" sz="2900" dirty="0"/>
          </a:p>
          <a:p>
            <a:pPr lvl="0">
              <a:spcBef>
                <a:spcPts val="1200"/>
              </a:spcBef>
            </a:pPr>
            <a:r>
              <a:rPr lang="el-GR" sz="2900" dirty="0" smtClean="0">
                <a:solidFill>
                  <a:schemeClr val="accent3">
                    <a:lumMod val="50000"/>
                  </a:schemeClr>
                </a:solidFill>
              </a:rPr>
              <a:t>Θεματικής </a:t>
            </a:r>
            <a:r>
              <a:rPr lang="el-GR" sz="2900" dirty="0" err="1" smtClean="0">
                <a:solidFill>
                  <a:schemeClr val="accent3">
                    <a:lumMod val="50000"/>
                  </a:schemeClr>
                </a:solidFill>
              </a:rPr>
              <a:t>επικαιροποίησης</a:t>
            </a:r>
            <a:endParaRPr lang="el-GR" sz="2900" dirty="0" smtClean="0">
              <a:solidFill>
                <a:schemeClr val="accent3">
                  <a:lumMod val="50000"/>
                </a:schemeClr>
              </a:solidFill>
            </a:endParaRPr>
          </a:p>
          <a:p>
            <a:pPr>
              <a:spcBef>
                <a:spcPts val="1200"/>
              </a:spcBef>
            </a:pPr>
            <a:r>
              <a:rPr lang="el-GR" sz="2900" dirty="0" smtClean="0">
                <a:solidFill>
                  <a:schemeClr val="accent3">
                    <a:lumMod val="50000"/>
                  </a:schemeClr>
                </a:solidFill>
              </a:rPr>
              <a:t>Βιβλιογραφικής </a:t>
            </a:r>
            <a:r>
              <a:rPr lang="el-GR" sz="2900" dirty="0" err="1" smtClean="0">
                <a:solidFill>
                  <a:schemeClr val="accent3">
                    <a:lumMod val="50000"/>
                  </a:schemeClr>
                </a:solidFill>
              </a:rPr>
              <a:t>επικαιροποίησης</a:t>
            </a:r>
            <a:endParaRPr lang="el-GR" sz="2900" dirty="0" smtClean="0">
              <a:solidFill>
                <a:schemeClr val="accent3">
                  <a:lumMod val="50000"/>
                </a:schemeClr>
              </a:solidFill>
            </a:endParaRPr>
          </a:p>
          <a:p>
            <a:pPr>
              <a:spcBef>
                <a:spcPts val="1200"/>
              </a:spcBef>
            </a:pPr>
            <a:r>
              <a:rPr lang="el-GR" sz="2900" dirty="0" smtClean="0"/>
              <a:t>Προσαρμογής σε τροποποιήσεις του ωρολογίου προγράμματος</a:t>
            </a:r>
          </a:p>
          <a:p>
            <a:pPr>
              <a:spcBef>
                <a:spcPts val="1200"/>
              </a:spcBef>
            </a:pPr>
            <a:r>
              <a:rPr lang="el-GR" sz="2900" dirty="0" smtClean="0"/>
              <a:t>Μεγαλύτερης αντιστοιχίας των βιβλίων των δύο τάξεων</a:t>
            </a:r>
          </a:p>
          <a:p>
            <a:pPr>
              <a:spcBef>
                <a:spcPts val="1200"/>
              </a:spcBef>
            </a:pPr>
            <a:r>
              <a:rPr lang="el-GR" sz="2900" dirty="0" smtClean="0"/>
              <a:t>Καλύτερης </a:t>
            </a:r>
            <a:r>
              <a:rPr lang="el-GR" sz="2900" dirty="0" err="1" smtClean="0"/>
              <a:t>διαθεματικής</a:t>
            </a:r>
            <a:r>
              <a:rPr lang="el-GR" sz="2900" dirty="0" smtClean="0"/>
              <a:t>-διεπιστημονικής σύνδεσης με άλλα διδακτικά αντικείμενα</a:t>
            </a:r>
          </a:p>
          <a:p>
            <a:pPr>
              <a:spcBef>
                <a:spcPts val="1200"/>
              </a:spcBef>
            </a:pPr>
            <a:r>
              <a:rPr lang="el-GR" sz="2900" dirty="0" smtClean="0"/>
              <a:t>Ανάληψης πιο ενεργού ρόλου από τον εκπαιδευτικό</a:t>
            </a:r>
          </a:p>
          <a:p>
            <a:pPr lvl="0">
              <a:spcBef>
                <a:spcPts val="1200"/>
              </a:spcBef>
            </a:pPr>
            <a:r>
              <a:rPr lang="el-GR" sz="2900" dirty="0" smtClean="0">
                <a:solidFill>
                  <a:schemeClr val="accent3">
                    <a:lumMod val="50000"/>
                  </a:schemeClr>
                </a:solidFill>
              </a:rPr>
              <a:t>Συμπερίληψης συμπερασμάτων από νεώτερες σχετικές έρευνες                </a:t>
            </a:r>
            <a:r>
              <a:rPr lang="el-GR" sz="1400" dirty="0" smtClean="0">
                <a:solidFill>
                  <a:schemeClr val="accent3">
                    <a:lumMod val="50000"/>
                  </a:schemeClr>
                </a:solidFill>
              </a:rPr>
              <a:t>(π.χ. 6.1</a:t>
            </a:r>
            <a:r>
              <a:rPr lang="el-GR" sz="1400" dirty="0">
                <a:solidFill>
                  <a:schemeClr val="accent3">
                    <a:lumMod val="50000"/>
                  </a:schemeClr>
                </a:solidFill>
              </a:rPr>
              <a:t>, υποέργο 6: «Αξιολόγηση Υποχρεωτικής Εκπαίδευσης» (ΟΠΣ: 295450</a:t>
            </a:r>
            <a:r>
              <a:rPr lang="el-GR" sz="1400" dirty="0" smtClean="0">
                <a:solidFill>
                  <a:schemeClr val="accent3">
                    <a:lumMod val="50000"/>
                  </a:schemeClr>
                </a:solidFill>
              </a:rPr>
              <a:t>))</a:t>
            </a:r>
          </a:p>
          <a:p>
            <a:pPr lvl="0">
              <a:buNone/>
            </a:pPr>
            <a:endParaRPr lang="el-GR" sz="2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7467600" cy="778098"/>
          </a:xfrm>
          <a:solidFill>
            <a:schemeClr val="accent4">
              <a:lumMod val="40000"/>
              <a:lumOff val="60000"/>
            </a:schemeClr>
          </a:solidFill>
        </p:spPr>
        <p:txBody>
          <a:bodyPr/>
          <a:lstStyle/>
          <a:p>
            <a:r>
              <a:rPr lang="el-GR" dirty="0" smtClean="0">
                <a:solidFill>
                  <a:schemeClr val="accent3">
                    <a:lumMod val="50000"/>
                  </a:schemeClr>
                </a:solidFill>
              </a:rPr>
              <a:t>Τι </a:t>
            </a:r>
            <a:r>
              <a:rPr lang="el-GR" dirty="0" err="1" smtClean="0">
                <a:solidFill>
                  <a:schemeClr val="accent3">
                    <a:lumMod val="50000"/>
                  </a:schemeClr>
                </a:solidFill>
              </a:rPr>
              <a:t>επιδιωκεται</a:t>
            </a:r>
            <a:r>
              <a:rPr lang="el-GR" dirty="0" smtClean="0">
                <a:solidFill>
                  <a:schemeClr val="accent3">
                    <a:lumMod val="50000"/>
                  </a:schemeClr>
                </a:solidFill>
              </a:rPr>
              <a:t> να </a:t>
            </a:r>
            <a:r>
              <a:rPr lang="el-GR" dirty="0" err="1" smtClean="0">
                <a:solidFill>
                  <a:schemeClr val="accent3">
                    <a:lumMod val="50000"/>
                  </a:schemeClr>
                </a:solidFill>
              </a:rPr>
              <a:t>επιτευχθει</a:t>
            </a:r>
            <a:endParaRPr lang="el-GR" dirty="0">
              <a:solidFill>
                <a:schemeClr val="accent3">
                  <a:lumMod val="50000"/>
                </a:schemeClr>
              </a:solidFill>
            </a:endParaRPr>
          </a:p>
        </p:txBody>
      </p:sp>
      <p:sp>
        <p:nvSpPr>
          <p:cNvPr id="3" name="2 - Θέση περιεχομένου"/>
          <p:cNvSpPr>
            <a:spLocks noGrp="1"/>
          </p:cNvSpPr>
          <p:nvPr>
            <p:ph sz="quarter" idx="1"/>
          </p:nvPr>
        </p:nvSpPr>
        <p:spPr/>
        <p:txBody>
          <a:bodyPr>
            <a:normAutofit fontScale="92500" lnSpcReduction="10000"/>
          </a:bodyPr>
          <a:lstStyle/>
          <a:p>
            <a:pPr lvl="0">
              <a:spcBef>
                <a:spcPts val="1200"/>
              </a:spcBef>
              <a:spcAft>
                <a:spcPts val="600"/>
              </a:spcAft>
            </a:pPr>
            <a:r>
              <a:rPr lang="el-GR" dirty="0" err="1" smtClean="0"/>
              <a:t>Ωραριακή</a:t>
            </a:r>
            <a:r>
              <a:rPr lang="el-GR" dirty="0" smtClean="0"/>
              <a:t> ελάφρυνση</a:t>
            </a:r>
            <a:endParaRPr lang="el-GR" dirty="0"/>
          </a:p>
          <a:p>
            <a:pPr>
              <a:spcBef>
                <a:spcPts val="1200"/>
              </a:spcBef>
              <a:spcAft>
                <a:spcPts val="600"/>
              </a:spcAft>
            </a:pPr>
            <a:r>
              <a:rPr lang="el-GR" dirty="0" smtClean="0"/>
              <a:t>Ενίσχυση του ενδιαφέροντος των μαθητών</a:t>
            </a:r>
          </a:p>
          <a:p>
            <a:pPr lvl="0">
              <a:spcBef>
                <a:spcPts val="1200"/>
              </a:spcBef>
              <a:spcAft>
                <a:spcPts val="600"/>
              </a:spcAft>
            </a:pPr>
            <a:r>
              <a:rPr lang="el-GR" dirty="0" smtClean="0"/>
              <a:t>Περιορισμός επαναλήψεων </a:t>
            </a:r>
            <a:r>
              <a:rPr lang="el-GR" dirty="0"/>
              <a:t>- επικαλύψεων</a:t>
            </a:r>
          </a:p>
          <a:p>
            <a:pPr lvl="0">
              <a:spcBef>
                <a:spcPts val="1200"/>
              </a:spcBef>
              <a:spcAft>
                <a:spcPts val="600"/>
              </a:spcAft>
            </a:pPr>
            <a:r>
              <a:rPr lang="el-GR" dirty="0"/>
              <a:t>Βελτίωση δομικής </a:t>
            </a:r>
            <a:r>
              <a:rPr lang="el-GR" dirty="0" smtClean="0"/>
              <a:t>διάρθρωσης</a:t>
            </a:r>
            <a:endParaRPr lang="el-GR" dirty="0"/>
          </a:p>
          <a:p>
            <a:pPr lvl="0">
              <a:spcBef>
                <a:spcPts val="1200"/>
              </a:spcBef>
              <a:spcAft>
                <a:spcPts val="600"/>
              </a:spcAft>
            </a:pPr>
            <a:r>
              <a:rPr lang="el-GR" dirty="0"/>
              <a:t>Βελτίωση συμβατότητας </a:t>
            </a:r>
            <a:r>
              <a:rPr lang="el-GR" dirty="0" smtClean="0"/>
              <a:t>στον άξονα προηγούμενες-επόμενες </a:t>
            </a:r>
            <a:r>
              <a:rPr lang="el-GR" dirty="0"/>
              <a:t>γνώσεις.</a:t>
            </a:r>
          </a:p>
          <a:p>
            <a:pPr lvl="0">
              <a:spcBef>
                <a:spcPts val="1200"/>
              </a:spcBef>
              <a:spcAft>
                <a:spcPts val="600"/>
              </a:spcAft>
            </a:pPr>
            <a:r>
              <a:rPr lang="el-GR" dirty="0" smtClean="0"/>
              <a:t>Εμπλουτισμός πρωτογενών πηγών</a:t>
            </a:r>
          </a:p>
          <a:p>
            <a:pPr lvl="0">
              <a:spcBef>
                <a:spcPts val="1200"/>
              </a:spcBef>
              <a:spcAft>
                <a:spcPts val="600"/>
              </a:spcAft>
            </a:pPr>
            <a:r>
              <a:rPr lang="el-GR" dirty="0" smtClean="0"/>
              <a:t>Βελτίωση παρουσίασης εννοιών</a:t>
            </a:r>
            <a:endParaRPr lang="el-GR" dirty="0"/>
          </a:p>
          <a:p>
            <a:pPr lvl="0">
              <a:spcBef>
                <a:spcPts val="1200"/>
              </a:spcBef>
              <a:spcAft>
                <a:spcPts val="600"/>
              </a:spcAft>
            </a:pPr>
            <a:r>
              <a:rPr lang="el-GR" dirty="0" smtClean="0"/>
              <a:t>Συμπερίληψη δεδομένων από τη νέα κοινωνική πραγματικότητα</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95536" y="1340768"/>
            <a:ext cx="7467600" cy="4873752"/>
          </a:xfrm>
        </p:spPr>
        <p:txBody>
          <a:bodyPr/>
          <a:lstStyle/>
          <a:p>
            <a:pPr>
              <a:spcBef>
                <a:spcPts val="1800"/>
              </a:spcBef>
              <a:buNone/>
            </a:pPr>
            <a:r>
              <a:rPr lang="el-GR" dirty="0" smtClean="0"/>
              <a:t>α) Στα περιεχόμενα της ύλης του βιβλίου</a:t>
            </a:r>
          </a:p>
          <a:p>
            <a:pPr>
              <a:spcBef>
                <a:spcPts val="1800"/>
              </a:spcBef>
              <a:buNone/>
            </a:pPr>
            <a:r>
              <a:rPr lang="el-GR" dirty="0" smtClean="0"/>
              <a:t>β) Στα σχέδια εργασίας για τον μαθητή </a:t>
            </a:r>
          </a:p>
          <a:p>
            <a:pPr>
              <a:spcBef>
                <a:spcPts val="1800"/>
              </a:spcBef>
              <a:buNone/>
            </a:pPr>
            <a:r>
              <a:rPr lang="el-GR" dirty="0" smtClean="0"/>
              <a:t>γ) Στο συμπληρωματικό υλικό που πρέπει να έχει πρόσβαση/διαθέσιμο ο μαθητής.  </a:t>
            </a:r>
          </a:p>
          <a:p>
            <a:pPr>
              <a:spcBef>
                <a:spcPts val="1800"/>
              </a:spcBef>
              <a:buNone/>
            </a:pPr>
            <a:r>
              <a:rPr lang="el-GR" dirty="0" smtClean="0"/>
              <a:t>δ) Στον ενεργό ρόλο του εκπαιδευτικού/διδακτική μεθοδολογία</a:t>
            </a:r>
          </a:p>
          <a:p>
            <a:pPr>
              <a:spcBef>
                <a:spcPts val="1800"/>
              </a:spcBef>
              <a:buNone/>
            </a:pPr>
            <a:r>
              <a:rPr lang="el-GR" dirty="0" smtClean="0"/>
              <a:t>ε) Στον υπολογισμό των νέων διδακτικών ωρών που απαιτούνται και στον τρόπο διάθεσής τους</a:t>
            </a:r>
          </a:p>
          <a:p>
            <a:endParaRPr lang="el-GR" dirty="0"/>
          </a:p>
        </p:txBody>
      </p:sp>
      <p:sp>
        <p:nvSpPr>
          <p:cNvPr id="4" name="1 - Τίτλος"/>
          <p:cNvSpPr>
            <a:spLocks noGrp="1"/>
          </p:cNvSpPr>
          <p:nvPr>
            <p:ph type="title"/>
          </p:nvPr>
        </p:nvSpPr>
        <p:spPr>
          <a:xfrm>
            <a:off x="467544" y="260648"/>
            <a:ext cx="7467600" cy="648072"/>
          </a:xfrm>
          <a:solidFill>
            <a:schemeClr val="accent4">
              <a:lumMod val="40000"/>
              <a:lumOff val="60000"/>
            </a:schemeClr>
          </a:solidFill>
        </p:spPr>
        <p:txBody>
          <a:bodyPr>
            <a:normAutofit fontScale="90000"/>
          </a:bodyPr>
          <a:lstStyle/>
          <a:p>
            <a:r>
              <a:rPr lang="el-GR" sz="2000" dirty="0" err="1" smtClean="0">
                <a:solidFill>
                  <a:schemeClr val="accent3">
                    <a:lumMod val="50000"/>
                  </a:schemeClr>
                </a:solidFill>
              </a:rPr>
              <a:t>Κοινωνικη</a:t>
            </a:r>
            <a:r>
              <a:rPr lang="el-GR" sz="2000" dirty="0" smtClean="0">
                <a:solidFill>
                  <a:schemeClr val="accent3">
                    <a:lumMod val="50000"/>
                  </a:schemeClr>
                </a:solidFill>
              </a:rPr>
              <a:t> και </a:t>
            </a:r>
            <a:r>
              <a:rPr lang="el-GR" sz="2000" dirty="0" err="1" smtClean="0">
                <a:solidFill>
                  <a:schemeClr val="accent3">
                    <a:lumMod val="50000"/>
                  </a:schemeClr>
                </a:solidFill>
              </a:rPr>
              <a:t>πολιτικη</a:t>
            </a:r>
            <a:r>
              <a:rPr lang="el-GR" sz="2000" dirty="0" smtClean="0">
                <a:solidFill>
                  <a:schemeClr val="accent3">
                    <a:lumMod val="50000"/>
                  </a:schemeClr>
                </a:solidFill>
              </a:rPr>
              <a:t> </a:t>
            </a:r>
            <a:r>
              <a:rPr lang="el-GR" sz="2000" dirty="0" err="1" smtClean="0">
                <a:solidFill>
                  <a:schemeClr val="accent3">
                    <a:lumMod val="50000"/>
                  </a:schemeClr>
                </a:solidFill>
              </a:rPr>
              <a:t>αγωγη</a:t>
            </a:r>
            <a:r>
              <a:rPr lang="el-GR" sz="2000" dirty="0" smtClean="0">
                <a:solidFill>
                  <a:schemeClr val="accent3">
                    <a:lumMod val="50000"/>
                  </a:schemeClr>
                </a:solidFill>
              </a:rPr>
              <a:t> </a:t>
            </a:r>
            <a:r>
              <a:rPr lang="el-GR" sz="2000" dirty="0" err="1" smtClean="0">
                <a:solidFill>
                  <a:schemeClr val="accent3">
                    <a:lumMod val="50000"/>
                  </a:schemeClr>
                </a:solidFill>
              </a:rPr>
              <a:t>δημοτικου</a:t>
            </a:r>
            <a:r>
              <a:rPr lang="el-GR" sz="2000" dirty="0" smtClean="0">
                <a:solidFill>
                  <a:schemeClr val="accent3">
                    <a:lumMod val="50000"/>
                  </a:schemeClr>
                </a:solidFill>
              </a:rPr>
              <a:t/>
            </a:r>
            <a:br>
              <a:rPr lang="el-GR" sz="2000" dirty="0" smtClean="0">
                <a:solidFill>
                  <a:schemeClr val="accent3">
                    <a:lumMod val="50000"/>
                  </a:schemeClr>
                </a:solidFill>
              </a:rPr>
            </a:br>
            <a:r>
              <a:rPr lang="el-GR" sz="1800" dirty="0" smtClean="0">
                <a:solidFill>
                  <a:schemeClr val="accent3">
                    <a:lumMod val="50000"/>
                  </a:schemeClr>
                </a:solidFill>
              </a:rPr>
              <a:t>ΣΗΜΕΙΑ ΣΤΑ ΟΠΟΙΑ ΠΡΟΤΕΙΝΕΤΑΙ ΕΞΟΡΘΟΛΟΓΙΣΜΟΣ</a:t>
            </a:r>
            <a:endParaRPr lang="el-GR"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76672"/>
            <a:ext cx="7467600" cy="778098"/>
          </a:xfrm>
          <a:solidFill>
            <a:schemeClr val="accent4">
              <a:lumMod val="40000"/>
              <a:lumOff val="60000"/>
            </a:schemeClr>
          </a:solidFill>
        </p:spPr>
        <p:txBody>
          <a:bodyPr/>
          <a:lstStyle/>
          <a:p>
            <a:r>
              <a:rPr lang="el-GR" dirty="0" smtClean="0">
                <a:solidFill>
                  <a:schemeClr val="accent3">
                    <a:lumMod val="50000"/>
                  </a:schemeClr>
                </a:solidFill>
              </a:rPr>
              <a:t>Τι έγινε</a:t>
            </a:r>
            <a:endParaRPr lang="el-GR" dirty="0">
              <a:solidFill>
                <a:schemeClr val="accent3">
                  <a:lumMod val="50000"/>
                </a:schemeClr>
              </a:solidFill>
            </a:endParaRPr>
          </a:p>
        </p:txBody>
      </p:sp>
      <p:sp>
        <p:nvSpPr>
          <p:cNvPr id="3" name="2 - Θέση περιεχομένου"/>
          <p:cNvSpPr>
            <a:spLocks noGrp="1"/>
          </p:cNvSpPr>
          <p:nvPr>
            <p:ph sz="quarter" idx="1"/>
          </p:nvPr>
        </p:nvSpPr>
        <p:spPr>
          <a:xfrm>
            <a:off x="457200" y="1600200"/>
            <a:ext cx="7467600" cy="4205064"/>
          </a:xfrm>
        </p:spPr>
        <p:txBody>
          <a:bodyPr>
            <a:normAutofit/>
          </a:bodyPr>
          <a:lstStyle/>
          <a:p>
            <a:pPr lvl="0">
              <a:spcBef>
                <a:spcPts val="1800"/>
              </a:spcBef>
            </a:pPr>
            <a:r>
              <a:rPr lang="el-GR" sz="2000" i="1" dirty="0" smtClean="0"/>
              <a:t>Αποκλεισμός – σύμπτυξη- περιληπτική παρουσίαση </a:t>
            </a:r>
            <a:r>
              <a:rPr lang="el-GR" sz="2000" i="1" dirty="0" err="1" smtClean="0"/>
              <a:t>ενοτήτων&gt;υποενοτήτων&gt;επί</a:t>
            </a:r>
            <a:r>
              <a:rPr lang="el-GR" sz="2000" i="1" dirty="0" smtClean="0"/>
              <a:t> </a:t>
            </a:r>
            <a:r>
              <a:rPr lang="el-GR" sz="2000" i="1" dirty="0"/>
              <a:t>μέρους σημείων</a:t>
            </a:r>
            <a:endParaRPr lang="el-GR" sz="2000" dirty="0"/>
          </a:p>
          <a:p>
            <a:pPr lvl="0">
              <a:spcBef>
                <a:spcPts val="1800"/>
              </a:spcBef>
            </a:pPr>
            <a:r>
              <a:rPr lang="el-GR" sz="2000" i="1" dirty="0" smtClean="0"/>
              <a:t>Αναδιάρθρωση δομής ενοτήτων-κεφαλαίων.</a:t>
            </a:r>
          </a:p>
          <a:p>
            <a:pPr lvl="0">
              <a:spcBef>
                <a:spcPts val="1800"/>
              </a:spcBef>
            </a:pPr>
            <a:r>
              <a:rPr lang="el-GR" sz="2000" i="1" dirty="0" smtClean="0"/>
              <a:t>Προτάσεις αποσαφήνισης/</a:t>
            </a:r>
            <a:r>
              <a:rPr lang="el-GR" sz="2000" i="1" dirty="0" err="1" smtClean="0"/>
              <a:t>επικαιροποίησης </a:t>
            </a:r>
            <a:r>
              <a:rPr lang="el-GR" sz="2000" i="1" dirty="0" smtClean="0"/>
              <a:t>εννοιών</a:t>
            </a:r>
            <a:endParaRPr lang="el-GR" sz="2000" dirty="0" smtClean="0"/>
          </a:p>
          <a:p>
            <a:pPr lvl="0">
              <a:spcBef>
                <a:spcPts val="1800"/>
              </a:spcBef>
            </a:pPr>
            <a:r>
              <a:rPr lang="el-GR" sz="2000" i="1" dirty="0" smtClean="0"/>
              <a:t>Οδηγίες διαχείρισης και εναλλακτικές εφαρμογές </a:t>
            </a:r>
          </a:p>
          <a:p>
            <a:pPr lvl="0">
              <a:spcBef>
                <a:spcPts val="1800"/>
              </a:spcBef>
            </a:pPr>
            <a:r>
              <a:rPr lang="el-GR" sz="2000" i="1" dirty="0" smtClean="0"/>
              <a:t>Προτάσεις νέων δραστηριοτήτων-σχεδίων εργασίας</a:t>
            </a:r>
          </a:p>
          <a:p>
            <a:pPr lvl="0">
              <a:spcBef>
                <a:spcPts val="1800"/>
              </a:spcBef>
            </a:pPr>
            <a:r>
              <a:rPr lang="el-GR" sz="2000" i="1" dirty="0" smtClean="0"/>
              <a:t>Εμπλουτισμός βιβλιογραφικών αναφορών (κυρίως ψηφιακών)</a:t>
            </a:r>
          </a:p>
          <a:p>
            <a:pPr lvl="0"/>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548680"/>
            <a:ext cx="7467600" cy="1556792"/>
          </a:xfrm>
          <a:solidFill>
            <a:schemeClr val="accent4">
              <a:lumMod val="40000"/>
              <a:lumOff val="60000"/>
            </a:schemeClr>
          </a:solidFill>
        </p:spPr>
        <p:txBody>
          <a:bodyPr>
            <a:normAutofit/>
          </a:bodyPr>
          <a:lstStyle/>
          <a:p>
            <a:r>
              <a:rPr lang="el-GR" sz="2000" dirty="0" err="1" smtClean="0">
                <a:solidFill>
                  <a:schemeClr val="accent3">
                    <a:lumMod val="50000"/>
                  </a:schemeClr>
                </a:solidFill>
              </a:rPr>
              <a:t>Ποσο</a:t>
            </a:r>
            <a:r>
              <a:rPr lang="el-GR" sz="2000" dirty="0" smtClean="0">
                <a:solidFill>
                  <a:schemeClr val="accent3">
                    <a:lumMod val="50000"/>
                  </a:schemeClr>
                </a:solidFill>
              </a:rPr>
              <a:t> </a:t>
            </a:r>
            <a:r>
              <a:rPr lang="el-GR" sz="2000" dirty="0" err="1" smtClean="0">
                <a:solidFill>
                  <a:schemeClr val="accent3">
                    <a:lumMod val="50000"/>
                  </a:schemeClr>
                </a:solidFill>
              </a:rPr>
              <a:t>εληφθησαν</a:t>
            </a:r>
            <a:r>
              <a:rPr lang="el-GR" sz="2000" dirty="0" smtClean="0">
                <a:solidFill>
                  <a:schemeClr val="accent3">
                    <a:lumMod val="50000"/>
                  </a:schemeClr>
                </a:solidFill>
              </a:rPr>
              <a:t> </a:t>
            </a:r>
            <a:r>
              <a:rPr lang="el-GR" sz="2000" dirty="0" err="1" smtClean="0">
                <a:solidFill>
                  <a:schemeClr val="accent3">
                    <a:lumMod val="50000"/>
                  </a:schemeClr>
                </a:solidFill>
              </a:rPr>
              <a:t>υποψη</a:t>
            </a:r>
            <a:r>
              <a:rPr lang="el-GR" sz="2000" dirty="0" smtClean="0">
                <a:solidFill>
                  <a:schemeClr val="accent3">
                    <a:lumMod val="50000"/>
                  </a:schemeClr>
                </a:solidFill>
              </a:rPr>
              <a:t> τα </a:t>
            </a:r>
            <a:r>
              <a:rPr lang="el-GR" sz="2000" dirty="0" err="1" smtClean="0">
                <a:solidFill>
                  <a:schemeClr val="accent3">
                    <a:lumMod val="50000"/>
                  </a:schemeClr>
                </a:solidFill>
              </a:rPr>
              <a:t>αποτελεσματα</a:t>
            </a:r>
            <a:r>
              <a:rPr lang="el-GR" sz="2000" dirty="0" smtClean="0">
                <a:solidFill>
                  <a:schemeClr val="accent3">
                    <a:lumMod val="50000"/>
                  </a:schemeClr>
                </a:solidFill>
              </a:rPr>
              <a:t> </a:t>
            </a:r>
            <a:r>
              <a:rPr lang="el-GR" sz="2000" dirty="0" err="1" smtClean="0">
                <a:solidFill>
                  <a:schemeClr val="accent3">
                    <a:lumMod val="50000"/>
                  </a:schemeClr>
                </a:solidFill>
              </a:rPr>
              <a:t>Έκθεσησ</a:t>
            </a:r>
            <a:r>
              <a:rPr lang="el-GR" sz="2000" dirty="0" smtClean="0">
                <a:solidFill>
                  <a:schemeClr val="accent3">
                    <a:lumMod val="50000"/>
                  </a:schemeClr>
                </a:solidFill>
              </a:rPr>
              <a:t> Αξιολόγησης του υπάρχοντος εκπαιδευτικού υλικού</a:t>
            </a:r>
            <a:br>
              <a:rPr lang="el-GR" sz="2000" dirty="0" smtClean="0">
                <a:solidFill>
                  <a:schemeClr val="accent3">
                    <a:lumMod val="50000"/>
                  </a:schemeClr>
                </a:solidFill>
              </a:rPr>
            </a:br>
            <a:r>
              <a:rPr lang="el-GR" sz="1300" b="1" dirty="0" smtClean="0">
                <a:solidFill>
                  <a:schemeClr val="accent3">
                    <a:lumMod val="50000"/>
                  </a:schemeClr>
                </a:solidFill>
              </a:rPr>
              <a:t>Οριζόντια Πράξη στις 8 Π.Σ., 3 </a:t>
            </a:r>
            <a:r>
              <a:rPr lang="el-GR" sz="1300" b="1" dirty="0" err="1" smtClean="0">
                <a:solidFill>
                  <a:schemeClr val="accent3">
                    <a:lumMod val="50000"/>
                  </a:schemeClr>
                </a:solidFill>
              </a:rPr>
              <a:t>Π.Στ</a:t>
            </a:r>
            <a:r>
              <a:rPr lang="el-GR" sz="1300" b="1" dirty="0" smtClean="0">
                <a:solidFill>
                  <a:schemeClr val="accent3">
                    <a:lumMod val="50000"/>
                  </a:schemeClr>
                </a:solidFill>
              </a:rPr>
              <a:t>. Εξ., 2 </a:t>
            </a:r>
            <a:r>
              <a:rPr lang="el-GR" sz="1300" b="1" dirty="0" err="1" smtClean="0">
                <a:solidFill>
                  <a:schemeClr val="accent3">
                    <a:lumMod val="50000"/>
                  </a:schemeClr>
                </a:solidFill>
              </a:rPr>
              <a:t>Π.Στ</a:t>
            </a:r>
            <a:r>
              <a:rPr lang="el-GR" sz="1300" b="1" dirty="0" smtClean="0">
                <a:solidFill>
                  <a:schemeClr val="accent3">
                    <a:lumMod val="50000"/>
                  </a:schemeClr>
                </a:solidFill>
              </a:rPr>
              <a:t>. </a:t>
            </a:r>
            <a:r>
              <a:rPr lang="el-GR" sz="1300" b="1" dirty="0" err="1" smtClean="0">
                <a:solidFill>
                  <a:schemeClr val="accent3">
                    <a:lumMod val="50000"/>
                  </a:schemeClr>
                </a:solidFill>
              </a:rPr>
              <a:t>Εισ</a:t>
            </a:r>
            <a:r>
              <a:rPr lang="el-GR" sz="1300" b="1" dirty="0" smtClean="0">
                <a:solidFill>
                  <a:schemeClr val="accent3">
                    <a:lumMod val="50000"/>
                  </a:schemeClr>
                </a:solidFill>
              </a:rPr>
              <a:t>. </a:t>
            </a:r>
            <a:r>
              <a:rPr lang="el-GR" sz="1300" dirty="0" smtClean="0">
                <a:solidFill>
                  <a:schemeClr val="accent3">
                    <a:lumMod val="50000"/>
                  </a:schemeClr>
                </a:solidFill>
              </a:rPr>
              <a:t/>
            </a:r>
            <a:br>
              <a:rPr lang="el-GR" sz="1300" dirty="0" smtClean="0">
                <a:solidFill>
                  <a:schemeClr val="accent3">
                    <a:lumMod val="50000"/>
                  </a:schemeClr>
                </a:solidFill>
              </a:rPr>
            </a:br>
            <a:r>
              <a:rPr lang="el-GR" sz="1300" b="1" dirty="0" smtClean="0">
                <a:solidFill>
                  <a:schemeClr val="accent3">
                    <a:lumMod val="50000"/>
                  </a:schemeClr>
                </a:solidFill>
              </a:rPr>
              <a:t>Υποέργο</a:t>
            </a:r>
            <a:r>
              <a:rPr lang="el-GR" sz="1300" b="1" i="1" dirty="0" smtClean="0">
                <a:solidFill>
                  <a:schemeClr val="accent3">
                    <a:lumMod val="50000"/>
                  </a:schemeClr>
                </a:solidFill>
              </a:rPr>
              <a:t> 6 : «Αξιολόγηση Υποχρεωτικής Εκπαίδευσης»</a:t>
            </a:r>
            <a:r>
              <a:rPr lang="el-GR" sz="1300" dirty="0" smtClean="0">
                <a:solidFill>
                  <a:schemeClr val="accent3">
                    <a:lumMod val="50000"/>
                  </a:schemeClr>
                </a:solidFill>
              </a:rPr>
              <a:t> </a:t>
            </a:r>
            <a:br>
              <a:rPr lang="el-GR" sz="1300" dirty="0" smtClean="0">
                <a:solidFill>
                  <a:schemeClr val="accent3">
                    <a:lumMod val="50000"/>
                  </a:schemeClr>
                </a:solidFill>
              </a:rPr>
            </a:br>
            <a:r>
              <a:rPr lang="el-GR" sz="1300" dirty="0" smtClean="0">
                <a:solidFill>
                  <a:schemeClr val="accent3">
                    <a:lumMod val="50000"/>
                  </a:schemeClr>
                </a:solidFill>
              </a:rPr>
              <a:t/>
            </a:r>
            <a:br>
              <a:rPr lang="el-GR" sz="1300" dirty="0" smtClean="0">
                <a:solidFill>
                  <a:schemeClr val="accent3">
                    <a:lumMod val="50000"/>
                  </a:schemeClr>
                </a:solidFill>
              </a:rPr>
            </a:br>
            <a:r>
              <a:rPr lang="el-GR" sz="1600" b="1" i="1" dirty="0" smtClean="0">
                <a:solidFill>
                  <a:schemeClr val="accent3">
                    <a:lumMod val="50000"/>
                  </a:schemeClr>
                </a:solidFill>
              </a:rPr>
              <a:t>για την Κοινωνική και Πολιτική Αγωγή Δημοτικού</a:t>
            </a:r>
            <a:endParaRPr lang="el-GR" sz="2000" dirty="0"/>
          </a:p>
        </p:txBody>
      </p:sp>
      <p:graphicFrame>
        <p:nvGraphicFramePr>
          <p:cNvPr id="5" name="4 - Πίνακας"/>
          <p:cNvGraphicFramePr>
            <a:graphicFrameLocks noGrp="1"/>
          </p:cNvGraphicFramePr>
          <p:nvPr/>
        </p:nvGraphicFramePr>
        <p:xfrm>
          <a:off x="539552" y="2276872"/>
          <a:ext cx="7416823" cy="1224136"/>
        </p:xfrm>
        <a:graphic>
          <a:graphicData uri="http://schemas.openxmlformats.org/drawingml/2006/table">
            <a:tbl>
              <a:tblPr/>
              <a:tblGrid>
                <a:gridCol w="1482034">
                  <a:extLst>
                    <a:ext uri="{9D8B030D-6E8A-4147-A177-3AD203B41FA5}">
                      <a16:colId xmlns:a16="http://schemas.microsoft.com/office/drawing/2014/main" xmlns="" val="20000"/>
                    </a:ext>
                  </a:extLst>
                </a:gridCol>
                <a:gridCol w="1482984">
                  <a:extLst>
                    <a:ext uri="{9D8B030D-6E8A-4147-A177-3AD203B41FA5}">
                      <a16:colId xmlns:a16="http://schemas.microsoft.com/office/drawing/2014/main" xmlns="" val="20001"/>
                    </a:ext>
                  </a:extLst>
                </a:gridCol>
                <a:gridCol w="1483935">
                  <a:extLst>
                    <a:ext uri="{9D8B030D-6E8A-4147-A177-3AD203B41FA5}">
                      <a16:colId xmlns:a16="http://schemas.microsoft.com/office/drawing/2014/main" xmlns="" val="20002"/>
                    </a:ext>
                  </a:extLst>
                </a:gridCol>
                <a:gridCol w="1483935">
                  <a:extLst>
                    <a:ext uri="{9D8B030D-6E8A-4147-A177-3AD203B41FA5}">
                      <a16:colId xmlns:a16="http://schemas.microsoft.com/office/drawing/2014/main" xmlns="" val="20003"/>
                    </a:ext>
                  </a:extLst>
                </a:gridCol>
                <a:gridCol w="1483935">
                  <a:extLst>
                    <a:ext uri="{9D8B030D-6E8A-4147-A177-3AD203B41FA5}">
                      <a16:colId xmlns:a16="http://schemas.microsoft.com/office/drawing/2014/main" xmlns="" val="20004"/>
                    </a:ext>
                  </a:extLst>
                </a:gridCol>
              </a:tblGrid>
              <a:tr h="564986">
                <a:tc>
                  <a:txBody>
                    <a:bodyPr/>
                    <a:lstStyle/>
                    <a:p>
                      <a:pPr marL="457200" algn="ctr">
                        <a:lnSpc>
                          <a:spcPct val="115000"/>
                        </a:lnSpc>
                        <a:spcAft>
                          <a:spcPts val="0"/>
                        </a:spcAft>
                      </a:pPr>
                      <a:r>
                        <a:rPr lang="el-GR" sz="1600" b="1" dirty="0">
                          <a:latin typeface="Calibri"/>
                          <a:ea typeface="Calibri"/>
                          <a:cs typeface="Times New Roman"/>
                        </a:rPr>
                        <a:t>Καθόλου</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457200" algn="ctr">
                        <a:lnSpc>
                          <a:spcPct val="115000"/>
                        </a:lnSpc>
                        <a:spcAft>
                          <a:spcPts val="0"/>
                        </a:spcAft>
                      </a:pPr>
                      <a:r>
                        <a:rPr lang="el-GR" sz="1600" b="1" dirty="0">
                          <a:latin typeface="Calibri"/>
                          <a:ea typeface="Calibri"/>
                          <a:cs typeface="Times New Roman"/>
                        </a:rPr>
                        <a:t>Λίγο</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457200" algn="ctr">
                        <a:lnSpc>
                          <a:spcPct val="115000"/>
                        </a:lnSpc>
                        <a:spcAft>
                          <a:spcPts val="0"/>
                        </a:spcAft>
                      </a:pPr>
                      <a:r>
                        <a:rPr lang="el-GR" sz="1600" b="1" dirty="0">
                          <a:latin typeface="Calibri"/>
                          <a:ea typeface="Calibri"/>
                          <a:cs typeface="Times New Roman"/>
                        </a:rPr>
                        <a:t>Αρκετά</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457200" algn="ctr">
                        <a:lnSpc>
                          <a:spcPct val="115000"/>
                        </a:lnSpc>
                        <a:spcAft>
                          <a:spcPts val="0"/>
                        </a:spcAft>
                      </a:pPr>
                      <a:r>
                        <a:rPr lang="el-GR" sz="1600" b="1" dirty="0">
                          <a:latin typeface="Calibri"/>
                          <a:ea typeface="Calibri"/>
                          <a:cs typeface="Times New Roman"/>
                        </a:rPr>
                        <a:t>Πολύ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tc>
                  <a:txBody>
                    <a:bodyPr/>
                    <a:lstStyle/>
                    <a:p>
                      <a:pPr marL="457200" algn="ctr">
                        <a:lnSpc>
                          <a:spcPct val="115000"/>
                        </a:lnSpc>
                        <a:spcAft>
                          <a:spcPts val="1000"/>
                        </a:spcAft>
                      </a:pPr>
                      <a:r>
                        <a:rPr lang="el-GR" sz="1600" b="1" dirty="0">
                          <a:latin typeface="Calibri"/>
                          <a:ea typeface="Calibri"/>
                          <a:cs typeface="Times New Roman"/>
                        </a:rPr>
                        <a:t>Πάρα πολύ</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xmlns="" val="10000"/>
                  </a:ext>
                </a:extLst>
              </a:tr>
              <a:tr h="659150">
                <a:tc>
                  <a:txBody>
                    <a:bodyPr/>
                    <a:lstStyle/>
                    <a:p>
                      <a:pPr marL="457200" algn="just">
                        <a:lnSpc>
                          <a:spcPct val="115000"/>
                        </a:lnSpc>
                        <a:spcAft>
                          <a:spcPts val="0"/>
                        </a:spcAft>
                      </a:pP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algn="just">
                        <a:lnSpc>
                          <a:spcPct val="115000"/>
                        </a:lnSpc>
                        <a:spcAft>
                          <a:spcPts val="0"/>
                        </a:spcAft>
                      </a:pPr>
                      <a:endParaRPr lang="el-G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457200" algn="just">
                        <a:lnSpc>
                          <a:spcPct val="115000"/>
                        </a:lnSpc>
                        <a:spcAft>
                          <a:spcPts val="0"/>
                        </a:spcAft>
                      </a:pPr>
                      <a:endParaRPr lang="el-GR"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marL="457200" algn="just">
                        <a:lnSpc>
                          <a:spcPct val="115000"/>
                        </a:lnSpc>
                        <a:spcAft>
                          <a:spcPts val="1000"/>
                        </a:spcAft>
                      </a:pPr>
                      <a:endParaRPr lang="el-GR"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27584" y="2492896"/>
            <a:ext cx="7467600" cy="494928"/>
          </a:xfrm>
          <a:solidFill>
            <a:schemeClr val="accent4">
              <a:lumMod val="40000"/>
              <a:lumOff val="60000"/>
            </a:schemeClr>
          </a:solidFill>
        </p:spPr>
        <p:txBody>
          <a:bodyPr>
            <a:normAutofit fontScale="90000"/>
          </a:bodyPr>
          <a:lstStyle/>
          <a:p>
            <a:pPr algn="ctr"/>
            <a:r>
              <a:rPr lang="el-GR" b="1" dirty="0" err="1" smtClean="0">
                <a:solidFill>
                  <a:schemeClr val="accent3">
                    <a:lumMod val="50000"/>
                  </a:schemeClr>
                </a:solidFill>
              </a:rPr>
              <a:t>Ειδικα</a:t>
            </a:r>
            <a:r>
              <a:rPr lang="el-GR" b="1" dirty="0" smtClean="0">
                <a:solidFill>
                  <a:schemeClr val="accent3">
                    <a:lumMod val="50000"/>
                  </a:schemeClr>
                </a:solidFill>
              </a:rPr>
              <a:t> για την </a:t>
            </a:r>
            <a:r>
              <a:rPr lang="el-GR" b="1" dirty="0" err="1" smtClean="0">
                <a:solidFill>
                  <a:schemeClr val="accent3">
                    <a:lumMod val="50000"/>
                  </a:schemeClr>
                </a:solidFill>
              </a:rPr>
              <a:t>ε΄δημοτικου</a:t>
            </a:r>
            <a:endParaRPr lang="el-GR" b="1" dirty="0">
              <a:solidFill>
                <a:schemeClr val="accent3">
                  <a:lumMod val="5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404664"/>
            <a:ext cx="7467600" cy="576064"/>
          </a:xfrm>
          <a:solidFill>
            <a:schemeClr val="accent4">
              <a:lumMod val="40000"/>
              <a:lumOff val="60000"/>
            </a:schemeClr>
          </a:solidFill>
        </p:spPr>
        <p:txBody>
          <a:bodyPr>
            <a:normAutofit fontScale="90000"/>
          </a:bodyPr>
          <a:lstStyle/>
          <a:p>
            <a:r>
              <a:rPr lang="el-GR" sz="2000" b="1" dirty="0" err="1" smtClean="0">
                <a:solidFill>
                  <a:schemeClr val="accent3">
                    <a:lumMod val="50000"/>
                  </a:schemeClr>
                </a:solidFill>
              </a:rPr>
              <a:t>Κοινωνικη</a:t>
            </a:r>
            <a:r>
              <a:rPr lang="el-GR" sz="2000" b="1" dirty="0" smtClean="0">
                <a:solidFill>
                  <a:schemeClr val="accent3">
                    <a:lumMod val="50000"/>
                  </a:schemeClr>
                </a:solidFill>
              </a:rPr>
              <a:t> και </a:t>
            </a:r>
            <a:r>
              <a:rPr lang="el-GR" sz="2000" b="1" dirty="0" err="1" smtClean="0">
                <a:solidFill>
                  <a:schemeClr val="accent3">
                    <a:lumMod val="50000"/>
                  </a:schemeClr>
                </a:solidFill>
              </a:rPr>
              <a:t>πολιτικη</a:t>
            </a:r>
            <a:r>
              <a:rPr lang="el-GR" sz="2000" b="1" dirty="0" smtClean="0">
                <a:solidFill>
                  <a:schemeClr val="accent3">
                    <a:lumMod val="50000"/>
                  </a:schemeClr>
                </a:solidFill>
              </a:rPr>
              <a:t> </a:t>
            </a:r>
            <a:r>
              <a:rPr lang="el-GR" sz="2000" b="1" dirty="0" err="1" smtClean="0">
                <a:solidFill>
                  <a:schemeClr val="accent3">
                    <a:lumMod val="50000"/>
                  </a:schemeClr>
                </a:solidFill>
              </a:rPr>
              <a:t>αγωγη</a:t>
            </a:r>
            <a:r>
              <a:rPr lang="el-GR" sz="2000" b="1" dirty="0" smtClean="0">
                <a:solidFill>
                  <a:schemeClr val="accent3">
                    <a:lumMod val="50000"/>
                  </a:schemeClr>
                </a:solidFill>
              </a:rPr>
              <a:t> </a:t>
            </a:r>
            <a:r>
              <a:rPr lang="el-GR" sz="2000" b="1" dirty="0" err="1" smtClean="0">
                <a:solidFill>
                  <a:schemeClr val="accent3">
                    <a:lumMod val="50000"/>
                  </a:schemeClr>
                </a:solidFill>
              </a:rPr>
              <a:t>ε΄δημοτικου</a:t>
            </a:r>
            <a:r>
              <a:rPr lang="el-GR" sz="2000" b="1" dirty="0" smtClean="0">
                <a:solidFill>
                  <a:schemeClr val="accent3">
                    <a:lumMod val="50000"/>
                  </a:schemeClr>
                </a:solidFill>
              </a:rPr>
              <a:t/>
            </a:r>
            <a:br>
              <a:rPr lang="el-GR" sz="2000" b="1" dirty="0" smtClean="0">
                <a:solidFill>
                  <a:schemeClr val="accent3">
                    <a:lumMod val="50000"/>
                  </a:schemeClr>
                </a:solidFill>
              </a:rPr>
            </a:br>
            <a:r>
              <a:rPr lang="el-GR" sz="1600" b="1" dirty="0" smtClean="0">
                <a:solidFill>
                  <a:schemeClr val="accent3">
                    <a:lumMod val="50000"/>
                  </a:schemeClr>
                </a:solidFill>
              </a:rPr>
              <a:t>ΑΝΤΙΠΡΟΣΩΠΕΥΤΙΚΕΣ ΕΠΙΣΗΜΑΝΣΕΙΣ ΤΗΣ ΟΜΑΔΑΣ ΕΡΓΑΣΙΑΣ</a:t>
            </a:r>
            <a:endParaRPr lang="el-GR" sz="2000" b="1" dirty="0">
              <a:solidFill>
                <a:schemeClr val="accent3">
                  <a:lumMod val="50000"/>
                </a:schemeClr>
              </a:solidFill>
            </a:endParaRPr>
          </a:p>
        </p:txBody>
      </p:sp>
      <p:sp>
        <p:nvSpPr>
          <p:cNvPr id="3" name="2 - Θέση περιεχομένου"/>
          <p:cNvSpPr>
            <a:spLocks noGrp="1"/>
          </p:cNvSpPr>
          <p:nvPr>
            <p:ph sz="quarter" idx="1"/>
          </p:nvPr>
        </p:nvSpPr>
        <p:spPr>
          <a:xfrm>
            <a:off x="467544" y="1196752"/>
            <a:ext cx="7467600" cy="5400600"/>
          </a:xfrm>
        </p:spPr>
        <p:txBody>
          <a:bodyPr>
            <a:normAutofit/>
          </a:bodyPr>
          <a:lstStyle/>
          <a:p>
            <a:pPr>
              <a:spcBef>
                <a:spcPts val="1800"/>
              </a:spcBef>
            </a:pPr>
            <a:r>
              <a:rPr lang="el-GR" dirty="0" smtClean="0"/>
              <a:t>Ο </a:t>
            </a:r>
            <a:r>
              <a:rPr lang="el-GR" dirty="0" err="1" smtClean="0"/>
              <a:t>εξορθολογισμός</a:t>
            </a:r>
            <a:r>
              <a:rPr lang="el-GR" dirty="0" smtClean="0"/>
              <a:t> της ύλης είναι αναγκαίος </a:t>
            </a:r>
          </a:p>
          <a:p>
            <a:pPr>
              <a:spcBef>
                <a:spcPts val="1800"/>
              </a:spcBef>
            </a:pPr>
            <a:r>
              <a:rPr lang="el-GR" dirty="0" smtClean="0"/>
              <a:t>Για να αναβαθμιστεί το αντικείμενο της Κοινωνικής και Πολιτικής Αγωγής, χρειάζεται συνολική επανεξέταση και στη συνέχεια επιμερισμό της ύλης στις δύο τάξεις από κοινή ομάδα εργασίας. </a:t>
            </a:r>
          </a:p>
          <a:p>
            <a:pPr>
              <a:spcBef>
                <a:spcPts val="1800"/>
              </a:spcBef>
            </a:pPr>
            <a:r>
              <a:rPr lang="el-GR" dirty="0" smtClean="0"/>
              <a:t>Μπορούν να βελτιωθούν οι δυνατότητες διεπιστημονικής και </a:t>
            </a:r>
            <a:r>
              <a:rPr lang="el-GR" dirty="0" err="1" smtClean="0"/>
              <a:t>διαθεματικής</a:t>
            </a:r>
            <a:r>
              <a:rPr lang="el-GR" dirty="0" smtClean="0"/>
              <a:t> σύνδεσής του με άλλα διδακτικά αντικείμενα</a:t>
            </a:r>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662</TotalTime>
  <Words>1315</Words>
  <Application>Microsoft Office PowerPoint</Application>
  <PresentationFormat>Προβολή στην οθόνη (4:3)</PresentationFormat>
  <Paragraphs>132</Paragraphs>
  <Slides>15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15</vt:i4>
      </vt:variant>
    </vt:vector>
  </HeadingPairs>
  <TitlesOfParts>
    <vt:vector size="16" baseType="lpstr">
      <vt:lpstr>Προεξοχή</vt:lpstr>
      <vt:lpstr>ΑΝΑΔΙΑΡΘΡΩΣΗ ΚΑΙ ΕΞΟΡΘΟΛΟΓΙΣΜΟΣ ΤΗΣ ΔΙΔΑΚΤΕΑΣ ΥΛΗΣ ΠΡΩΤΟΒΑΘΜΙΑΣ ΚΑΙ ΔΕΥΤΕΡΟΒΑΘΜΙΑΣ ΕΚΠΑΙΔΕΥΣΗΣ </vt:lpstr>
      <vt:lpstr>Διαδικασια εργασιασ</vt:lpstr>
      <vt:lpstr>Υφιστaμενη αναγκαιοτητα - κριτhρια εργασίας</vt:lpstr>
      <vt:lpstr>Τι επιδιωκεται να επιτευχθει</vt:lpstr>
      <vt:lpstr>Κοινωνικη και πολιτικη αγωγη δημοτικου ΣΗΜΕΙΑ ΣΤΑ ΟΠΟΙΑ ΠΡΟΤΕΙΝΕΤΑΙ ΕΞΟΡΘΟΛΟΓΙΣΜΟΣ</vt:lpstr>
      <vt:lpstr>Τι έγινε</vt:lpstr>
      <vt:lpstr>Ποσο εληφθησαν υποψη τα αποτελεσματα Έκθεσησ Αξιολόγησης του υπάρχοντος εκπαιδευτικού υλικού Οριζόντια Πράξη στις 8 Π.Σ., 3 Π.Στ. Εξ., 2 Π.Στ. Εισ.  Υποέργο 6 : «Αξιολόγηση Υποχρεωτικής Εκπαίδευσης»   για την Κοινωνική και Πολιτική Αγωγή Δημοτικού</vt:lpstr>
      <vt:lpstr>Ειδικα για την ε΄δημοτικου</vt:lpstr>
      <vt:lpstr>Κοινωνικη και πολιτικη αγωγη ε΄δημοτικου ΑΝΤΙΠΡΟΣΩΠΕΥΤΙΚΕΣ ΕΠΙΣΗΜΑΝΣΕΙΣ ΤΗΣ ΟΜΑΔΑΣ ΕΡΓΑΣΙΑΣ</vt:lpstr>
      <vt:lpstr>Κοινωνικη και πολιτικη αγωγη ε΄δημοτικου ΠΑΡΑΔΕΙΓΜΑ ΦΟΡΜΑΣ ΠΑΡΕΜΒΑΣΗΣ</vt:lpstr>
      <vt:lpstr>Ειδικα για την Στ΄δημοτικου</vt:lpstr>
      <vt:lpstr>Κοινωνικη και πολιτικη αγωγη Στ΄δημοτικου ΑΝΤΙΠΡΟΣΩΠΕΥΤΙΚΕΣ ΕΠΙΣΗΜΑΝΣΕΙΣ ΤΗΣ ΟΜΑΔΑΣ ΕΡΓΑΣΙΑΣ</vt:lpstr>
      <vt:lpstr>Κοινωνικη και πολιτικη αγωγη Στ΄δημοτικου  ΠΑΡΑΔΕΙΓΜΑ ΦΟΡΜΑΣ ΠΑΡΕΜΒΑΣΗΣ</vt:lpstr>
      <vt:lpstr>Παραμετροι διαχειρισησ χρονου</vt:lpstr>
      <vt:lpstr>ΟΜΑΔΕΣ  ΕΡΓΑΣΙΑΣ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vkarnavas</dc:creator>
  <cp:lastModifiedBy>vkarnavas</cp:lastModifiedBy>
  <cp:revision>82</cp:revision>
  <dcterms:created xsi:type="dcterms:W3CDTF">2016-09-15T09:15:03Z</dcterms:created>
  <dcterms:modified xsi:type="dcterms:W3CDTF">2016-09-26T15:04:23Z</dcterms:modified>
</cp:coreProperties>
</file>